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94"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8" r:id="rId28"/>
    <p:sldId id="283" r:id="rId29"/>
    <p:sldId id="284" r:id="rId30"/>
    <p:sldId id="285" r:id="rId31"/>
    <p:sldId id="295" r:id="rId32"/>
    <p:sldId id="296" r:id="rId33"/>
    <p:sldId id="297" r:id="rId34"/>
    <p:sldId id="287" r:id="rId35"/>
    <p:sldId id="288" r:id="rId36"/>
    <p:sldId id="289" r:id="rId37"/>
    <p:sldId id="290" r:id="rId38"/>
    <p:sldId id="291" r:id="rId39"/>
    <p:sldId id="292"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3C47D"/>
    <a:srgbClr val="EA9999"/>
    <a:srgbClr val="B4A7D6"/>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A379A-9B5C-1830-C1EE-2118B05D44DE}" v="383" dt="2023-04-21T14:21:25.889"/>
    <p1510:client id="{51D3FF9D-787C-ADF6-863F-10A9F213515D}" v="3765" dt="2023-04-21T16:24:37.185"/>
    <p1510:client id="{5DBE0A52-4C98-AA92-7C9E-8A39E240FE4A}" v="111" dt="2023-04-23T13:55:42.697"/>
    <p1510:client id="{5DE64BB9-FDBA-9B47-CD98-75332C78F836}" v="744" dt="2023-04-22T01:49:20.918"/>
    <p1510:client id="{6EF4197F-4AC9-4F7F-934D-BF943A10E798}" v="1" dt="2023-04-21T22:29:27.854"/>
    <p1510:client id="{7890BA66-615B-7FC5-DBD3-CB6BCCFF4EC2}" v="2" dt="2023-04-22T01:54:40.729"/>
    <p1510:client id="{8BAC9AB7-68A6-2541-A4CC-0DA8C0829F77}" v="4" dt="2023-04-21T22:18:44.859"/>
    <p1510:client id="{97B0C777-8376-421D-B67B-A55FDCEBBFEC}" v="2454" dt="2023-04-21T21:53:12.741"/>
    <p1510:client id="{E040038A-B30A-449E-94DE-4BA21D95B1C8}" v="594" dt="2023-04-21T19:25:50.375"/>
  </p1510:revLst>
</p1510:revInfo>
</file>

<file path=ppt/tableStyles.xml><?xml version="1.0" encoding="utf-8"?>
<a:tblStyleLst xmlns:a="http://schemas.openxmlformats.org/drawingml/2006/main" def="{265434D5-5157-48F3-A21F-D7C1FA9BB650}">
  <a:tblStyle styleId="{265434D5-5157-48F3-A21F-D7C1FA9BB6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3756219f9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3756219f9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200000"/>
              </a:lnSpc>
              <a:spcBef>
                <a:spcPts val="0"/>
              </a:spcBef>
              <a:spcAft>
                <a:spcPts val="0"/>
              </a:spcAft>
              <a:buNone/>
            </a:pPr>
            <a:r>
              <a:rPr lang="en"/>
              <a:t>Our study involves several steps to evaluate the efficacy of our proposed method for processing time series data from wearable devices to detect Covid-19.Firstly, we preprocess the raw time series data collected from each patient. This involves cleaning and transforming the data to remove any errors or inconsistencies that may impact the model's performance. Next, we split the preprocessed data into training and testing sets at the patient-level. This is done to prevent any potential data leakage problems that may arise from sharing data across different patients.</a:t>
            </a:r>
            <a:endParaRPr/>
          </a:p>
          <a:p>
            <a:pPr marL="0" lvl="0" indent="457200" algn="l" rtl="0">
              <a:lnSpc>
                <a:spcPct val="200000"/>
              </a:lnSpc>
              <a:spcBef>
                <a:spcPts val="0"/>
              </a:spcBef>
              <a:spcAft>
                <a:spcPts val="0"/>
              </a:spcAft>
              <a:buNone/>
            </a:pPr>
            <a:r>
              <a:rPr lang="en"/>
              <a:t>After splitting the data, we train the LSTM model on the training set. The model is designed to learn and recognize patterns within the time series data that can be used to make accurate predictions about clinical outcomes. To evaluate the performance of the LSTM model, we use several classic metrics such as AUC, accuracy, and RMSE. These metrics provide quantitative measures of the model's ability to accurately classify and predict clinical outcomes based on the time series data. Furthermore, we compare the performance of the LSTM model to prior models that have been used for similar tasks. This comparison serves as a baseline for evaluating the relative merits of our method.</a:t>
            </a:r>
            <a:endParaRPr/>
          </a:p>
          <a:p>
            <a:pPr marL="0" lvl="0" indent="457200" algn="l" rtl="0">
              <a:lnSpc>
                <a:spcPct val="200000"/>
              </a:lnSpc>
              <a:spcBef>
                <a:spcPts val="0"/>
              </a:spcBef>
              <a:spcAft>
                <a:spcPts val="0"/>
              </a:spcAft>
              <a:buNone/>
            </a:pPr>
            <a:r>
              <a:rPr lang="en"/>
              <a:t>Overall, the objective of our study is to provide a comprehensive evaluation of the efficacy of the proposed method for processing time series data from wearable devices. By leveraging these metrics and baselines, we aim to establish the superiority of our approach and provide a valuable contribution to the field of clinical data analysis.</a:t>
            </a:r>
            <a:endParaRPr/>
          </a:p>
          <a:p>
            <a:pPr marL="0" lvl="0" indent="457200" algn="l" rtl="0">
              <a:lnSpc>
                <a:spcPct val="2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12dffa61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e12dffa61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0bda58ff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30bda58ff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12dffa61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e12dffa61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7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3756219f9f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3756219f9f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1094c7e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1094c7e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12dffa61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12dffa61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Chosen because of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e12dffa61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e12dffa61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more of the elements that differentiate covid, being the fuller support difference vector will lead to better classification of covid patients, while increasing the support will decrease the pattern list and lead to better non-covid performance and accuracy (due to data imbalance)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74dade94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74dade94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12dffa61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e12dffa61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374ba0c0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374ba0c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74dade9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74dade9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74dade9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74dade9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12dffa6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12dffa6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374dade94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374dade94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374dade9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374dade9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374dade94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374dade94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374dade94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374dade94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12dffa61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e12dffa61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374dade94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374dade94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74dade94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374dade94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e12dffa6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e12dffa6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e12dffa61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e12dffa61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e12dffa61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e12dffa61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e12dffa61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e12dffa61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12dffa61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e12dffa61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e12dffa61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e12dffa61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e12dffa61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e12dffa61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12dffa61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12dffa61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12dffa61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12dffa61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12dffa61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12dffa61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strengthen our understanding of the topic, we many previous studies to prepare our projects. We classified these studies into three different categories.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30bda58ff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30bda58ff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root mean square of successive differences between normal heartbeats (RMSSD)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0bda58f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0bda58f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12dffa61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e12dffa6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457200">
              <a:lnSpc>
                <a:spcPct val="200000"/>
              </a:lnSpc>
              <a:buNone/>
            </a:pPr>
            <a:r>
              <a:rPr lang="en"/>
              <a:t>To sum up the methods in previous studies, we identified a list of features for each.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344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026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4051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3700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599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97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686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3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049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7367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3391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5849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4/23/2023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91191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6.jpe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4.png"/><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000" b="1"/>
              <a:t>Project implementation &amp; Results</a:t>
            </a:r>
            <a:endParaRPr b="1"/>
          </a:p>
        </p:txBody>
      </p:sp>
      <p:sp>
        <p:nvSpPr>
          <p:cNvPr id="65" name="Google Shape;65;p13"/>
          <p:cNvSpPr txBox="1">
            <a:spLocks noGrp="1"/>
          </p:cNvSpPr>
          <p:nvPr>
            <p:ph type="subTitle" idx="1"/>
          </p:nvPr>
        </p:nvSpPr>
        <p:spPr>
          <a:xfrm>
            <a:off x="1941533" y="1476513"/>
            <a:ext cx="5265654" cy="1091077"/>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2400">
                <a:solidFill>
                  <a:schemeClr val="tx1">
                    <a:lumMod val="50000"/>
                  </a:schemeClr>
                </a:solidFill>
              </a:rPr>
              <a:t>Team 4: COVID-19 Health Informatics</a:t>
            </a:r>
            <a:endParaRPr lang="en-US" sz="2400">
              <a:solidFill>
                <a:schemeClr val="tx1">
                  <a:lumMod val="50000"/>
                </a:schemeClr>
              </a:solidFill>
            </a:endParaRPr>
          </a:p>
          <a:p>
            <a:pPr marL="0" lvl="0" indent="0" algn="ctr" rtl="0">
              <a:spcBef>
                <a:spcPts val="0"/>
              </a:spcBef>
              <a:spcAft>
                <a:spcPts val="0"/>
              </a:spcAft>
              <a:buNone/>
            </a:pPr>
            <a:endParaRPr>
              <a:solidFill>
                <a:schemeClr val="tx1">
                  <a:lumMod val="50000"/>
                </a:schemeClr>
              </a:solidFill>
            </a:endParaRPr>
          </a:p>
          <a:p>
            <a:pPr marL="0" lvl="0" indent="0" algn="ctr" rtl="0">
              <a:spcBef>
                <a:spcPts val="0"/>
              </a:spcBef>
              <a:spcAft>
                <a:spcPts val="0"/>
              </a:spcAft>
              <a:buNone/>
            </a:pPr>
            <a:r>
              <a:rPr lang="en">
                <a:solidFill>
                  <a:schemeClr val="tx1">
                    <a:lumMod val="50000"/>
                  </a:schemeClr>
                </a:solidFill>
              </a:rPr>
              <a:t>Cheng Ding, David Lin, Jayden Myers, </a:t>
            </a:r>
            <a:r>
              <a:rPr lang="en" err="1">
                <a:solidFill>
                  <a:schemeClr val="tx1">
                    <a:lumMod val="50000"/>
                  </a:schemeClr>
                </a:solidFill>
              </a:rPr>
              <a:t>Zewei</a:t>
            </a:r>
            <a:r>
              <a:rPr lang="en">
                <a:solidFill>
                  <a:schemeClr val="tx1">
                    <a:lumMod val="50000"/>
                  </a:schemeClr>
                </a:solidFill>
              </a:rPr>
              <a:t> Lei</a:t>
            </a:r>
            <a:endParaRPr>
              <a:solidFill>
                <a:schemeClr val="tx1">
                  <a:lumMod val="50000"/>
                </a:schemeClr>
              </a:solidFill>
            </a:endParaRPr>
          </a:p>
        </p:txBody>
      </p:sp>
      <p:pic>
        <p:nvPicPr>
          <p:cNvPr id="2" name="1.">
            <a:hlinkClick r:id="" action="ppaction://media"/>
            <a:extLst>
              <a:ext uri="{FF2B5EF4-FFF2-40B4-BE49-F238E27FC236}">
                <a16:creationId xmlns:a16="http://schemas.microsoft.com/office/drawing/2014/main" id="{9AEFA8B0-1391-B08B-8716-9344D99959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8264" y="1458736"/>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Methodology - Part II - </a:t>
            </a:r>
            <a:r>
              <a:rPr lang="en" sz="1600" b="1">
                <a:latin typeface="Roboto"/>
                <a:ea typeface="Roboto"/>
                <a:cs typeface="Roboto"/>
                <a:sym typeface="Roboto"/>
              </a:rPr>
              <a:t>Data source: Mishra et al., 2020</a:t>
            </a:r>
            <a:endParaRPr/>
          </a:p>
        </p:txBody>
      </p:sp>
      <p:sp>
        <p:nvSpPr>
          <p:cNvPr id="144" name="Google Shape;144;p23"/>
          <p:cNvSpPr txBox="1"/>
          <p:nvPr/>
        </p:nvSpPr>
        <p:spPr>
          <a:xfrm>
            <a:off x="4652400" y="4028925"/>
            <a:ext cx="24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45" name="Google Shape;145;p23"/>
          <p:cNvPicPr preferRelativeResize="0"/>
          <p:nvPr/>
        </p:nvPicPr>
        <p:blipFill>
          <a:blip r:embed="rId5">
            <a:alphaModFix/>
          </a:blip>
          <a:stretch>
            <a:fillRect/>
          </a:stretch>
        </p:blipFill>
        <p:spPr>
          <a:xfrm>
            <a:off x="4440000" y="1472650"/>
            <a:ext cx="4347600" cy="2836505"/>
          </a:xfrm>
          <a:prstGeom prst="rect">
            <a:avLst/>
          </a:prstGeom>
          <a:noFill/>
          <a:ln>
            <a:noFill/>
          </a:ln>
        </p:spPr>
      </p:pic>
      <p:sp>
        <p:nvSpPr>
          <p:cNvPr id="146" name="Google Shape;146;p23"/>
          <p:cNvSpPr txBox="1"/>
          <p:nvPr/>
        </p:nvSpPr>
        <p:spPr>
          <a:xfrm>
            <a:off x="5622850" y="4429125"/>
            <a:ext cx="247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Example Timeseries for 1 Subject</a:t>
            </a:r>
            <a:endParaRPr sz="1200">
              <a:latin typeface="Roboto"/>
              <a:ea typeface="Roboto"/>
              <a:cs typeface="Roboto"/>
              <a:sym typeface="Roboto"/>
            </a:endParaRPr>
          </a:p>
        </p:txBody>
      </p:sp>
      <p:sp>
        <p:nvSpPr>
          <p:cNvPr id="147" name="Google Shape;147;p23"/>
          <p:cNvSpPr txBox="1"/>
          <p:nvPr/>
        </p:nvSpPr>
        <p:spPr>
          <a:xfrm>
            <a:off x="758075" y="1736225"/>
            <a:ext cx="46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graphicFrame>
        <p:nvGraphicFramePr>
          <p:cNvPr id="148" name="Google Shape;148;p23"/>
          <p:cNvGraphicFramePr/>
          <p:nvPr>
            <p:extLst>
              <p:ext uri="{D42A27DB-BD31-4B8C-83A1-F6EECF244321}">
                <p14:modId xmlns:p14="http://schemas.microsoft.com/office/powerpoint/2010/main" val="2254433785"/>
              </p:ext>
            </p:extLst>
          </p:nvPr>
        </p:nvGraphicFramePr>
        <p:xfrm>
          <a:off x="833350" y="3412123"/>
          <a:ext cx="2718750" cy="1417200"/>
        </p:xfrm>
        <a:graphic>
          <a:graphicData uri="http://schemas.openxmlformats.org/drawingml/2006/table">
            <a:tbl>
              <a:tblPr>
                <a:noFill/>
                <a:tableStyleId>{265434D5-5157-48F3-A21F-D7C1FA9BB650}</a:tableStyleId>
              </a:tblPr>
              <a:tblGrid>
                <a:gridCol w="906250">
                  <a:extLst>
                    <a:ext uri="{9D8B030D-6E8A-4147-A177-3AD203B41FA5}">
                      <a16:colId xmlns:a16="http://schemas.microsoft.com/office/drawing/2014/main" val="20000"/>
                    </a:ext>
                  </a:extLst>
                </a:gridCol>
                <a:gridCol w="906250">
                  <a:extLst>
                    <a:ext uri="{9D8B030D-6E8A-4147-A177-3AD203B41FA5}">
                      <a16:colId xmlns:a16="http://schemas.microsoft.com/office/drawing/2014/main" val="20001"/>
                    </a:ext>
                  </a:extLst>
                </a:gridCol>
                <a:gridCol w="906250">
                  <a:extLst>
                    <a:ext uri="{9D8B030D-6E8A-4147-A177-3AD203B41FA5}">
                      <a16:colId xmlns:a16="http://schemas.microsoft.com/office/drawing/2014/main" val="20002"/>
                    </a:ext>
                  </a:extLst>
                </a:gridCol>
              </a:tblGrid>
              <a:tr h="248125">
                <a:tc>
                  <a:txBody>
                    <a:bodyPr/>
                    <a:lstStyle/>
                    <a:p>
                      <a:pPr marL="0" lvl="0" indent="0" algn="l" rtl="0">
                        <a:spcBef>
                          <a:spcPts val="0"/>
                        </a:spcBef>
                        <a:spcAft>
                          <a:spcPts val="0"/>
                        </a:spcAft>
                        <a:buNone/>
                      </a:pPr>
                      <a:endParaRPr sz="900"/>
                    </a:p>
                  </a:txBody>
                  <a:tcPr marL="91425" marR="91425" marT="91425" marB="91425"/>
                </a:tc>
                <a:tc>
                  <a:txBody>
                    <a:bodyPr/>
                    <a:lstStyle/>
                    <a:p>
                      <a:pPr marL="0" lvl="0" indent="0" algn="ctr" rtl="0">
                        <a:spcBef>
                          <a:spcPts val="0"/>
                        </a:spcBef>
                        <a:spcAft>
                          <a:spcPts val="0"/>
                        </a:spcAft>
                        <a:buNone/>
                      </a:pPr>
                      <a:r>
                        <a:rPr lang="en" sz="900"/>
                        <a:t>Sampling Rate [s]</a:t>
                      </a:r>
                      <a:endParaRPr sz="900"/>
                    </a:p>
                  </a:txBody>
                  <a:tcPr marL="91425" marR="91425" marT="91425" marB="91425"/>
                </a:tc>
                <a:tc>
                  <a:txBody>
                    <a:bodyPr/>
                    <a:lstStyle/>
                    <a:p>
                      <a:pPr marL="0" lvl="0" indent="0" algn="ctr" rtl="0">
                        <a:spcBef>
                          <a:spcPts val="0"/>
                        </a:spcBef>
                        <a:spcAft>
                          <a:spcPts val="0"/>
                        </a:spcAft>
                        <a:buNone/>
                      </a:pPr>
                      <a:r>
                        <a:rPr lang="en" sz="900"/>
                        <a:t>Available Data [%]</a:t>
                      </a:r>
                      <a:endParaRPr sz="9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900"/>
                        <a:t>Steps Data</a:t>
                      </a:r>
                      <a:endParaRPr sz="900"/>
                    </a:p>
                  </a:txBody>
                  <a:tcPr marL="91425" marR="91425" marT="91425" marB="91425"/>
                </a:tc>
                <a:tc>
                  <a:txBody>
                    <a:bodyPr/>
                    <a:lstStyle/>
                    <a:p>
                      <a:pPr marL="0" lvl="0" indent="0" algn="ctr" rtl="0">
                        <a:spcBef>
                          <a:spcPts val="0"/>
                        </a:spcBef>
                        <a:spcAft>
                          <a:spcPts val="0"/>
                        </a:spcAft>
                        <a:buNone/>
                      </a:pPr>
                      <a:r>
                        <a:rPr lang="en" sz="900"/>
                        <a:t>60</a:t>
                      </a:r>
                      <a:endParaRPr sz="900"/>
                    </a:p>
                  </a:txBody>
                  <a:tcPr marL="91425" marR="91425" marT="91425" marB="91425"/>
                </a:tc>
                <a:tc>
                  <a:txBody>
                    <a:bodyPr/>
                    <a:lstStyle/>
                    <a:p>
                      <a:pPr marL="0" lvl="0" indent="0" algn="ctr" rtl="0">
                        <a:spcBef>
                          <a:spcPts val="0"/>
                        </a:spcBef>
                        <a:spcAft>
                          <a:spcPts val="0"/>
                        </a:spcAft>
                        <a:buNone/>
                      </a:pPr>
                      <a:r>
                        <a:rPr lang="en" sz="900"/>
                        <a:t>100</a:t>
                      </a:r>
                      <a:endParaRPr sz="9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900"/>
                        <a:t>HR Data</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100</a:t>
                      </a:r>
                      <a:endParaRPr sz="900"/>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900"/>
                        <a:t>Sleep Data</a:t>
                      </a:r>
                      <a:endParaRPr sz="900"/>
                    </a:p>
                  </a:txBody>
                  <a:tcPr marL="91425" marR="91425" marT="91425" marB="91425"/>
                </a:tc>
                <a:tc>
                  <a:txBody>
                    <a:bodyPr/>
                    <a:lstStyle/>
                    <a:p>
                      <a:pPr marL="0" lvl="0" indent="0" algn="ctr" rtl="0">
                        <a:spcBef>
                          <a:spcPts val="0"/>
                        </a:spcBef>
                        <a:spcAft>
                          <a:spcPts val="0"/>
                        </a:spcAft>
                        <a:buNone/>
                      </a:pPr>
                      <a:r>
                        <a:rPr lang="en" sz="900"/>
                        <a:t>N/A</a:t>
                      </a:r>
                      <a:endParaRPr sz="900"/>
                    </a:p>
                  </a:txBody>
                  <a:tcPr marL="91425" marR="91425" marT="91425" marB="91425"/>
                </a:tc>
                <a:tc>
                  <a:txBody>
                    <a:bodyPr/>
                    <a:lstStyle/>
                    <a:p>
                      <a:pPr marL="0" lvl="0" indent="0" algn="ctr" rtl="0">
                        <a:spcBef>
                          <a:spcPts val="0"/>
                        </a:spcBef>
                        <a:spcAft>
                          <a:spcPts val="0"/>
                        </a:spcAft>
                        <a:buNone/>
                      </a:pPr>
                      <a:r>
                        <a:rPr lang="en" sz="900" b="1"/>
                        <a:t>27</a:t>
                      </a:r>
                      <a:endParaRPr sz="900" b="1"/>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49" name="Google Shape;149;p23"/>
          <p:cNvGraphicFramePr/>
          <p:nvPr/>
        </p:nvGraphicFramePr>
        <p:xfrm>
          <a:off x="392525" y="1773933"/>
          <a:ext cx="3681900" cy="1097190"/>
        </p:xfrm>
        <a:graphic>
          <a:graphicData uri="http://schemas.openxmlformats.org/drawingml/2006/table">
            <a:tbl>
              <a:tblPr>
                <a:noFill/>
                <a:tableStyleId>{265434D5-5157-48F3-A21F-D7C1FA9BB650}</a:tableStyleId>
              </a:tblPr>
              <a:tblGrid>
                <a:gridCol w="1227300">
                  <a:extLst>
                    <a:ext uri="{9D8B030D-6E8A-4147-A177-3AD203B41FA5}">
                      <a16:colId xmlns:a16="http://schemas.microsoft.com/office/drawing/2014/main" val="20000"/>
                    </a:ext>
                  </a:extLst>
                </a:gridCol>
                <a:gridCol w="1227300">
                  <a:extLst>
                    <a:ext uri="{9D8B030D-6E8A-4147-A177-3AD203B41FA5}">
                      <a16:colId xmlns:a16="http://schemas.microsoft.com/office/drawing/2014/main" val="20001"/>
                    </a:ext>
                  </a:extLst>
                </a:gridCol>
                <a:gridCol w="12273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900"/>
                    </a:p>
                  </a:txBody>
                  <a:tcPr marL="91425" marR="91425" marT="91425" marB="91425"/>
                </a:tc>
                <a:tc>
                  <a:txBody>
                    <a:bodyPr/>
                    <a:lstStyle/>
                    <a:p>
                      <a:pPr marL="0" lvl="0" indent="0" algn="ctr" rtl="0">
                        <a:spcBef>
                          <a:spcPts val="0"/>
                        </a:spcBef>
                        <a:spcAft>
                          <a:spcPts val="0"/>
                        </a:spcAft>
                        <a:buNone/>
                      </a:pPr>
                      <a:r>
                        <a:rPr lang="en" sz="900"/>
                        <a:t>Number of Patients</a:t>
                      </a:r>
                      <a:endParaRPr sz="900"/>
                    </a:p>
                  </a:txBody>
                  <a:tcPr marL="91425" marR="91425" marT="91425" marB="91425"/>
                </a:tc>
                <a:tc>
                  <a:txBody>
                    <a:bodyPr/>
                    <a:lstStyle/>
                    <a:p>
                      <a:pPr marL="0" lvl="0" indent="0" algn="ctr" rtl="0">
                        <a:spcBef>
                          <a:spcPts val="0"/>
                        </a:spcBef>
                        <a:spcAft>
                          <a:spcPts val="0"/>
                        </a:spcAft>
                        <a:buNone/>
                      </a:pPr>
                      <a:r>
                        <a:rPr lang="en" sz="900"/>
                        <a:t>Average Timeseries Duration [days]</a:t>
                      </a:r>
                      <a:endParaRPr sz="9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900"/>
                        <a:t>Covid patients</a:t>
                      </a:r>
                      <a:endParaRPr sz="900"/>
                    </a:p>
                  </a:txBody>
                  <a:tcPr marL="91425" marR="91425" marT="91425" marB="91425"/>
                </a:tc>
                <a:tc>
                  <a:txBody>
                    <a:bodyPr/>
                    <a:lstStyle/>
                    <a:p>
                      <a:pPr marL="0" lvl="0" indent="0" algn="ctr" rtl="0">
                        <a:spcBef>
                          <a:spcPts val="0"/>
                        </a:spcBef>
                        <a:spcAft>
                          <a:spcPts val="0"/>
                        </a:spcAft>
                        <a:buNone/>
                      </a:pPr>
                      <a:r>
                        <a:rPr lang="en" sz="900"/>
                        <a:t>32</a:t>
                      </a:r>
                      <a:endParaRPr sz="900"/>
                    </a:p>
                  </a:txBody>
                  <a:tcPr marL="91425" marR="91425" marT="91425" marB="91425"/>
                </a:tc>
                <a:tc>
                  <a:txBody>
                    <a:bodyPr/>
                    <a:lstStyle/>
                    <a:p>
                      <a:pPr marL="0" lvl="0" indent="0" algn="ctr" rtl="0">
                        <a:spcBef>
                          <a:spcPts val="0"/>
                        </a:spcBef>
                        <a:spcAft>
                          <a:spcPts val="0"/>
                        </a:spcAft>
                        <a:buNone/>
                      </a:pPr>
                      <a:r>
                        <a:rPr lang="en" sz="900"/>
                        <a:t>82</a:t>
                      </a:r>
                      <a:endParaRPr sz="9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900"/>
                        <a:t>Healthy patients</a:t>
                      </a:r>
                      <a:endParaRPr sz="900"/>
                    </a:p>
                  </a:txBody>
                  <a:tcPr marL="91425" marR="91425" marT="91425" marB="91425"/>
                </a:tc>
                <a:tc>
                  <a:txBody>
                    <a:bodyPr/>
                    <a:lstStyle/>
                    <a:p>
                      <a:pPr marL="0" lvl="0" indent="0" algn="ctr" rtl="0">
                        <a:spcBef>
                          <a:spcPts val="0"/>
                        </a:spcBef>
                        <a:spcAft>
                          <a:spcPts val="0"/>
                        </a:spcAft>
                        <a:buNone/>
                      </a:pPr>
                      <a:r>
                        <a:rPr lang="en" sz="900"/>
                        <a:t>74</a:t>
                      </a:r>
                      <a:endParaRPr sz="900"/>
                    </a:p>
                  </a:txBody>
                  <a:tcPr marL="91425" marR="91425" marT="91425" marB="91425"/>
                </a:tc>
                <a:tc>
                  <a:txBody>
                    <a:bodyPr/>
                    <a:lstStyle/>
                    <a:p>
                      <a:pPr marL="0" lvl="0" indent="0" algn="ctr" rtl="0">
                        <a:spcBef>
                          <a:spcPts val="0"/>
                        </a:spcBef>
                        <a:spcAft>
                          <a:spcPts val="0"/>
                        </a:spcAft>
                        <a:buNone/>
                      </a:pPr>
                      <a:r>
                        <a:rPr lang="en" sz="900"/>
                        <a:t>81</a:t>
                      </a:r>
                      <a:endParaRPr sz="900"/>
                    </a:p>
                  </a:txBody>
                  <a:tcPr marL="91425" marR="91425" marT="91425" marB="91425"/>
                </a:tc>
                <a:extLst>
                  <a:ext uri="{0D108BD9-81ED-4DB2-BD59-A6C34878D82A}">
                    <a16:rowId xmlns:a16="http://schemas.microsoft.com/office/drawing/2014/main" val="10002"/>
                  </a:ext>
                </a:extLst>
              </a:tr>
            </a:tbl>
          </a:graphicData>
        </a:graphic>
      </p:graphicFrame>
      <p:sp>
        <p:nvSpPr>
          <p:cNvPr id="150" name="Google Shape;150;p23"/>
          <p:cNvSpPr txBox="1"/>
          <p:nvPr/>
        </p:nvSpPr>
        <p:spPr>
          <a:xfrm>
            <a:off x="1279775" y="2956975"/>
            <a:ext cx="190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Sensor Data Information</a:t>
            </a:r>
            <a:endParaRPr sz="1200">
              <a:latin typeface="Roboto"/>
              <a:ea typeface="Roboto"/>
              <a:cs typeface="Roboto"/>
              <a:sym typeface="Roboto"/>
            </a:endParaRPr>
          </a:p>
        </p:txBody>
      </p:sp>
      <p:sp>
        <p:nvSpPr>
          <p:cNvPr id="151" name="Google Shape;151;p23"/>
          <p:cNvSpPr txBox="1"/>
          <p:nvPr/>
        </p:nvSpPr>
        <p:spPr>
          <a:xfrm>
            <a:off x="1279775" y="1366925"/>
            <a:ext cx="190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Patient Level Information</a:t>
            </a:r>
            <a:endParaRPr sz="1200">
              <a:latin typeface="Roboto"/>
              <a:ea typeface="Roboto"/>
              <a:cs typeface="Roboto"/>
              <a:sym typeface="Roboto"/>
            </a:endParaRPr>
          </a:p>
        </p:txBody>
      </p:sp>
      <p:pic>
        <p:nvPicPr>
          <p:cNvPr id="2" name="Dataset Explanation">
            <a:hlinkClick r:id="" action="ppaction://media"/>
            <a:extLst>
              <a:ext uri="{FF2B5EF4-FFF2-40B4-BE49-F238E27FC236}">
                <a16:creationId xmlns:a16="http://schemas.microsoft.com/office/drawing/2014/main" id="{C7308E58-242C-F7BC-DB43-03131C4C07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311"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Informatics System Workflow - Part II</a:t>
            </a:r>
            <a:endParaRPr/>
          </a:p>
        </p:txBody>
      </p:sp>
      <p:sp>
        <p:nvSpPr>
          <p:cNvPr id="2" name="Google Shape;366;p35">
            <a:extLst>
              <a:ext uri="{FF2B5EF4-FFF2-40B4-BE49-F238E27FC236}">
                <a16:creationId xmlns:a16="http://schemas.microsoft.com/office/drawing/2014/main" id="{16411547-AAAC-E8C7-0C24-7DE29D1BF2C0}"/>
              </a:ext>
            </a:extLst>
          </p:cNvPr>
          <p:cNvSpPr/>
          <p:nvPr/>
        </p:nvSpPr>
        <p:spPr>
          <a:xfrm>
            <a:off x="2885569" y="1357542"/>
            <a:ext cx="1226880" cy="307127"/>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t>Smartwatch Data</a:t>
            </a:r>
            <a:endParaRPr sz="1000"/>
          </a:p>
        </p:txBody>
      </p:sp>
      <p:sp>
        <p:nvSpPr>
          <p:cNvPr id="3" name="Google Shape;369;p35">
            <a:extLst>
              <a:ext uri="{FF2B5EF4-FFF2-40B4-BE49-F238E27FC236}">
                <a16:creationId xmlns:a16="http://schemas.microsoft.com/office/drawing/2014/main" id="{1DCB82F5-C50D-C6E3-F662-1D26B5927F83}"/>
              </a:ext>
            </a:extLst>
          </p:cNvPr>
          <p:cNvSpPr/>
          <p:nvPr/>
        </p:nvSpPr>
        <p:spPr>
          <a:xfrm>
            <a:off x="3869457" y="1357544"/>
            <a:ext cx="1266985" cy="307127"/>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t>Symptom Date</a:t>
            </a:r>
            <a:endParaRPr sz="1000"/>
          </a:p>
        </p:txBody>
      </p:sp>
      <p:sp>
        <p:nvSpPr>
          <p:cNvPr id="7" name="Google Shape;362;p35">
            <a:extLst>
              <a:ext uri="{FF2B5EF4-FFF2-40B4-BE49-F238E27FC236}">
                <a16:creationId xmlns:a16="http://schemas.microsoft.com/office/drawing/2014/main" id="{12BBBB8F-1953-040F-AE10-70E2B3DB31D7}"/>
              </a:ext>
            </a:extLst>
          </p:cNvPr>
          <p:cNvSpPr/>
          <p:nvPr/>
        </p:nvSpPr>
        <p:spPr>
          <a:xfrm>
            <a:off x="994709" y="1966505"/>
            <a:ext cx="1577306" cy="419795"/>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Data Preprocessing (Pattern Creation)</a:t>
            </a:r>
          </a:p>
        </p:txBody>
      </p:sp>
      <p:sp>
        <p:nvSpPr>
          <p:cNvPr id="13" name="Google Shape;362;p35">
            <a:extLst>
              <a:ext uri="{FF2B5EF4-FFF2-40B4-BE49-F238E27FC236}">
                <a16:creationId xmlns:a16="http://schemas.microsoft.com/office/drawing/2014/main" id="{B3E3B325-64D9-3DB6-3A54-E63E2A5621ED}"/>
              </a:ext>
            </a:extLst>
          </p:cNvPr>
          <p:cNvSpPr/>
          <p:nvPr/>
        </p:nvSpPr>
        <p:spPr>
          <a:xfrm>
            <a:off x="994709" y="2588136"/>
            <a:ext cx="1577306" cy="419795"/>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Split Data</a:t>
            </a:r>
          </a:p>
        </p:txBody>
      </p:sp>
      <p:sp>
        <p:nvSpPr>
          <p:cNvPr id="14" name="Google Shape;366;p35">
            <a:extLst>
              <a:ext uri="{FF2B5EF4-FFF2-40B4-BE49-F238E27FC236}">
                <a16:creationId xmlns:a16="http://schemas.microsoft.com/office/drawing/2014/main" id="{AEF5A299-A8E9-F452-3260-9D92A9E7999B}"/>
              </a:ext>
            </a:extLst>
          </p:cNvPr>
          <p:cNvSpPr/>
          <p:nvPr/>
        </p:nvSpPr>
        <p:spPr>
          <a:xfrm>
            <a:off x="549438" y="3212410"/>
            <a:ext cx="1066459" cy="337206"/>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a:t>Ext. Val. Data</a:t>
            </a:r>
          </a:p>
        </p:txBody>
      </p:sp>
      <p:sp>
        <p:nvSpPr>
          <p:cNvPr id="15" name="Google Shape;369;p35">
            <a:extLst>
              <a:ext uri="{FF2B5EF4-FFF2-40B4-BE49-F238E27FC236}">
                <a16:creationId xmlns:a16="http://schemas.microsoft.com/office/drawing/2014/main" id="{F3FD7BF4-B515-192A-68D5-E861612386E5}"/>
              </a:ext>
            </a:extLst>
          </p:cNvPr>
          <p:cNvSpPr/>
          <p:nvPr/>
        </p:nvSpPr>
        <p:spPr>
          <a:xfrm>
            <a:off x="1713799" y="3202385"/>
            <a:ext cx="1056433" cy="337206"/>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a:t>Train Data</a:t>
            </a:r>
          </a:p>
        </p:txBody>
      </p:sp>
      <p:sp>
        <p:nvSpPr>
          <p:cNvPr id="21" name="Google Shape;362;p35">
            <a:extLst>
              <a:ext uri="{FF2B5EF4-FFF2-40B4-BE49-F238E27FC236}">
                <a16:creationId xmlns:a16="http://schemas.microsoft.com/office/drawing/2014/main" id="{D4057F88-BA86-1729-81CC-F29A1B515CDC}"/>
              </a:ext>
            </a:extLst>
          </p:cNvPr>
          <p:cNvSpPr/>
          <p:nvPr/>
        </p:nvSpPr>
        <p:spPr>
          <a:xfrm>
            <a:off x="5175683" y="1966504"/>
            <a:ext cx="1577306" cy="419795"/>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Data Preprocessing (Pattern Informed)</a:t>
            </a:r>
          </a:p>
        </p:txBody>
      </p:sp>
      <p:sp>
        <p:nvSpPr>
          <p:cNvPr id="22" name="Google Shape;362;p35">
            <a:extLst>
              <a:ext uri="{FF2B5EF4-FFF2-40B4-BE49-F238E27FC236}">
                <a16:creationId xmlns:a16="http://schemas.microsoft.com/office/drawing/2014/main" id="{5A261142-8FEE-EBD8-DDCA-F46019C3CDF8}"/>
              </a:ext>
            </a:extLst>
          </p:cNvPr>
          <p:cNvSpPr/>
          <p:nvPr/>
        </p:nvSpPr>
        <p:spPr>
          <a:xfrm>
            <a:off x="5175683" y="2568084"/>
            <a:ext cx="1577306" cy="419795"/>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Split Data</a:t>
            </a:r>
          </a:p>
        </p:txBody>
      </p:sp>
      <p:sp>
        <p:nvSpPr>
          <p:cNvPr id="23" name="Google Shape;366;p35">
            <a:extLst>
              <a:ext uri="{FF2B5EF4-FFF2-40B4-BE49-F238E27FC236}">
                <a16:creationId xmlns:a16="http://schemas.microsoft.com/office/drawing/2014/main" id="{E573FEFE-28F6-58D0-9D03-48D95CA5ABC9}"/>
              </a:ext>
            </a:extLst>
          </p:cNvPr>
          <p:cNvSpPr/>
          <p:nvPr/>
        </p:nvSpPr>
        <p:spPr>
          <a:xfrm>
            <a:off x="4760490" y="3191630"/>
            <a:ext cx="1066459" cy="337206"/>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a:t>Ext. Val. Data</a:t>
            </a:r>
          </a:p>
        </p:txBody>
      </p:sp>
      <p:sp>
        <p:nvSpPr>
          <p:cNvPr id="24" name="Google Shape;369;p35">
            <a:extLst>
              <a:ext uri="{FF2B5EF4-FFF2-40B4-BE49-F238E27FC236}">
                <a16:creationId xmlns:a16="http://schemas.microsoft.com/office/drawing/2014/main" id="{861FCCAD-D143-E499-E798-13E858296503}"/>
              </a:ext>
            </a:extLst>
          </p:cNvPr>
          <p:cNvSpPr/>
          <p:nvPr/>
        </p:nvSpPr>
        <p:spPr>
          <a:xfrm>
            <a:off x="5884746" y="3191631"/>
            <a:ext cx="1056433" cy="337206"/>
          </a:xfrm>
          <a:prstGeom prst="flowChartInputOutput">
            <a:avLst/>
          </a:prstGeom>
          <a:solidFill>
            <a:srgbClr val="C9DAF8"/>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a:t>Train Data</a:t>
            </a:r>
          </a:p>
        </p:txBody>
      </p:sp>
      <p:sp>
        <p:nvSpPr>
          <p:cNvPr id="33" name="Google Shape;362;p35">
            <a:extLst>
              <a:ext uri="{FF2B5EF4-FFF2-40B4-BE49-F238E27FC236}">
                <a16:creationId xmlns:a16="http://schemas.microsoft.com/office/drawing/2014/main" id="{12850BE5-F7ED-C90D-FB33-4FF6008AED4F}"/>
              </a:ext>
            </a:extLst>
          </p:cNvPr>
          <p:cNvSpPr/>
          <p:nvPr/>
        </p:nvSpPr>
        <p:spPr>
          <a:xfrm>
            <a:off x="3076170" y="3125998"/>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Pattern Learning Model</a:t>
            </a:r>
          </a:p>
        </p:txBody>
      </p:sp>
      <p:sp>
        <p:nvSpPr>
          <p:cNvPr id="34" name="Google Shape;364;p35">
            <a:extLst>
              <a:ext uri="{FF2B5EF4-FFF2-40B4-BE49-F238E27FC236}">
                <a16:creationId xmlns:a16="http://schemas.microsoft.com/office/drawing/2014/main" id="{6FCDB2CC-88AB-1025-569F-24A6C20B2C01}"/>
              </a:ext>
            </a:extLst>
          </p:cNvPr>
          <p:cNvSpPr/>
          <p:nvPr/>
        </p:nvSpPr>
        <p:spPr>
          <a:xfrm>
            <a:off x="3111262" y="3891555"/>
            <a:ext cx="1186280" cy="309505"/>
          </a:xfrm>
          <a:prstGeom prst="flowChartInputOutpu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t>Trained Model</a:t>
            </a:r>
            <a:endParaRPr lang="en-US" sz="1000"/>
          </a:p>
        </p:txBody>
      </p:sp>
      <p:sp>
        <p:nvSpPr>
          <p:cNvPr id="35" name="Google Shape;362;p35">
            <a:extLst>
              <a:ext uri="{FF2B5EF4-FFF2-40B4-BE49-F238E27FC236}">
                <a16:creationId xmlns:a16="http://schemas.microsoft.com/office/drawing/2014/main" id="{060CC012-CE3F-CBED-1197-82FA6DD3B2D4}"/>
              </a:ext>
            </a:extLst>
          </p:cNvPr>
          <p:cNvSpPr/>
          <p:nvPr/>
        </p:nvSpPr>
        <p:spPr>
          <a:xfrm>
            <a:off x="7303221" y="3115243"/>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LSTM</a:t>
            </a:r>
            <a:endParaRPr lang="en-US"/>
          </a:p>
        </p:txBody>
      </p:sp>
      <p:sp>
        <p:nvSpPr>
          <p:cNvPr id="36" name="Google Shape;362;p35">
            <a:extLst>
              <a:ext uri="{FF2B5EF4-FFF2-40B4-BE49-F238E27FC236}">
                <a16:creationId xmlns:a16="http://schemas.microsoft.com/office/drawing/2014/main" id="{CA888FF4-4763-37A2-E529-1BD36EAC7B98}"/>
              </a:ext>
            </a:extLst>
          </p:cNvPr>
          <p:cNvSpPr/>
          <p:nvPr/>
        </p:nvSpPr>
        <p:spPr>
          <a:xfrm>
            <a:off x="1516076" y="3801319"/>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Test Model</a:t>
            </a:r>
            <a:endParaRPr lang="en-US"/>
          </a:p>
        </p:txBody>
      </p:sp>
      <p:sp>
        <p:nvSpPr>
          <p:cNvPr id="37" name="Google Shape;362;p35">
            <a:extLst>
              <a:ext uri="{FF2B5EF4-FFF2-40B4-BE49-F238E27FC236}">
                <a16:creationId xmlns:a16="http://schemas.microsoft.com/office/drawing/2014/main" id="{583789AD-199F-07E4-DA3D-207539ADF820}"/>
              </a:ext>
            </a:extLst>
          </p:cNvPr>
          <p:cNvSpPr/>
          <p:nvPr/>
        </p:nvSpPr>
        <p:spPr>
          <a:xfrm>
            <a:off x="1516076" y="4553292"/>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Evaluations (Sens., Spec.)</a:t>
            </a:r>
            <a:endParaRPr lang="en-US"/>
          </a:p>
        </p:txBody>
      </p:sp>
      <p:sp>
        <p:nvSpPr>
          <p:cNvPr id="38" name="Google Shape;362;p35">
            <a:extLst>
              <a:ext uri="{FF2B5EF4-FFF2-40B4-BE49-F238E27FC236}">
                <a16:creationId xmlns:a16="http://schemas.microsoft.com/office/drawing/2014/main" id="{3ECE9C52-D717-C81C-2799-094FC3A9F21C}"/>
              </a:ext>
            </a:extLst>
          </p:cNvPr>
          <p:cNvSpPr/>
          <p:nvPr/>
        </p:nvSpPr>
        <p:spPr>
          <a:xfrm>
            <a:off x="5789869" y="3786337"/>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Test Model</a:t>
            </a:r>
            <a:endParaRPr lang="en-US"/>
          </a:p>
        </p:txBody>
      </p:sp>
      <p:sp>
        <p:nvSpPr>
          <p:cNvPr id="39" name="Google Shape;364;p35">
            <a:extLst>
              <a:ext uri="{FF2B5EF4-FFF2-40B4-BE49-F238E27FC236}">
                <a16:creationId xmlns:a16="http://schemas.microsoft.com/office/drawing/2014/main" id="{E9132A47-1ECE-6D92-95E4-9A7DE36FBD8E}"/>
              </a:ext>
            </a:extLst>
          </p:cNvPr>
          <p:cNvSpPr/>
          <p:nvPr/>
        </p:nvSpPr>
        <p:spPr>
          <a:xfrm>
            <a:off x="7338313" y="3885761"/>
            <a:ext cx="1186280" cy="309505"/>
          </a:xfrm>
          <a:prstGeom prst="flowChartInputOutpu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t>Trained Model</a:t>
            </a:r>
            <a:endParaRPr lang="en-US" sz="1000"/>
          </a:p>
        </p:txBody>
      </p:sp>
      <p:sp>
        <p:nvSpPr>
          <p:cNvPr id="40" name="Google Shape;362;p35">
            <a:extLst>
              <a:ext uri="{FF2B5EF4-FFF2-40B4-BE49-F238E27FC236}">
                <a16:creationId xmlns:a16="http://schemas.microsoft.com/office/drawing/2014/main" id="{7FFBA9A9-E0EC-D328-F479-53294C64A980}"/>
              </a:ext>
            </a:extLst>
          </p:cNvPr>
          <p:cNvSpPr/>
          <p:nvPr/>
        </p:nvSpPr>
        <p:spPr>
          <a:xfrm>
            <a:off x="5789869" y="4553291"/>
            <a:ext cx="1256464" cy="489979"/>
          </a:xfrm>
          <a:prstGeom prst="flowChartProcess">
            <a:avLst/>
          </a:prstGeom>
          <a:solidFill>
            <a:srgbClr val="FFF2CC"/>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t>Evaluations (Sens., Spec.)</a:t>
            </a:r>
            <a:endParaRPr lang="en-US"/>
          </a:p>
        </p:txBody>
      </p:sp>
      <p:cxnSp>
        <p:nvCxnSpPr>
          <p:cNvPr id="41" name="Straight Arrow Connector 40">
            <a:extLst>
              <a:ext uri="{FF2B5EF4-FFF2-40B4-BE49-F238E27FC236}">
                <a16:creationId xmlns:a16="http://schemas.microsoft.com/office/drawing/2014/main" id="{254E460F-CD2A-B23B-7805-033BFD5632A0}"/>
              </a:ext>
            </a:extLst>
          </p:cNvPr>
          <p:cNvCxnSpPr>
            <a:cxnSpLocks/>
            <a:stCxn id="7" idx="2"/>
            <a:endCxn id="13" idx="0"/>
          </p:cNvCxnSpPr>
          <p:nvPr/>
        </p:nvCxnSpPr>
        <p:spPr>
          <a:xfrm>
            <a:off x="1783362" y="2386300"/>
            <a:ext cx="0" cy="2018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72C214-46CB-52BA-09D2-69552102931F}"/>
              </a:ext>
            </a:extLst>
          </p:cNvPr>
          <p:cNvCxnSpPr>
            <a:cxnSpLocks/>
            <a:stCxn id="15" idx="5"/>
            <a:endCxn id="33" idx="1"/>
          </p:cNvCxnSpPr>
          <p:nvPr/>
        </p:nvCxnSpPr>
        <p:spPr>
          <a:xfrm>
            <a:off x="2664589" y="3370988"/>
            <a:ext cx="411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F58A83B-5C4A-BC86-468A-6568B599A35F}"/>
              </a:ext>
            </a:extLst>
          </p:cNvPr>
          <p:cNvCxnSpPr>
            <a:cxnSpLocks/>
          </p:cNvCxnSpPr>
          <p:nvPr/>
        </p:nvCxnSpPr>
        <p:spPr>
          <a:xfrm>
            <a:off x="1166835" y="3010574"/>
            <a:ext cx="0" cy="2018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8DC8B7-949C-B9F7-9756-90A6C1EA98A2}"/>
              </a:ext>
            </a:extLst>
          </p:cNvPr>
          <p:cNvCxnSpPr>
            <a:cxnSpLocks/>
          </p:cNvCxnSpPr>
          <p:nvPr/>
        </p:nvCxnSpPr>
        <p:spPr>
          <a:xfrm>
            <a:off x="2344471" y="3000549"/>
            <a:ext cx="0" cy="2018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9A790D6-1E0E-42C2-8C4F-26E485CF8DA8}"/>
              </a:ext>
            </a:extLst>
          </p:cNvPr>
          <p:cNvCxnSpPr>
            <a:cxnSpLocks/>
            <a:stCxn id="33" idx="2"/>
            <a:endCxn id="34" idx="1"/>
          </p:cNvCxnSpPr>
          <p:nvPr/>
        </p:nvCxnSpPr>
        <p:spPr>
          <a:xfrm>
            <a:off x="3704402" y="3615977"/>
            <a:ext cx="0" cy="2755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66C4E96-BED5-F0B3-0312-3D797820AE36}"/>
              </a:ext>
            </a:extLst>
          </p:cNvPr>
          <p:cNvCxnSpPr>
            <a:cxnSpLocks/>
            <a:stCxn id="34" idx="2"/>
            <a:endCxn id="36" idx="3"/>
          </p:cNvCxnSpPr>
          <p:nvPr/>
        </p:nvCxnSpPr>
        <p:spPr>
          <a:xfrm flipH="1">
            <a:off x="2772540" y="4046308"/>
            <a:ext cx="4573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20C2C07-AB84-5B91-66DB-BD17CA481609}"/>
              </a:ext>
            </a:extLst>
          </p:cNvPr>
          <p:cNvCxnSpPr>
            <a:cxnSpLocks/>
            <a:stCxn id="36" idx="2"/>
            <a:endCxn id="37" idx="0"/>
          </p:cNvCxnSpPr>
          <p:nvPr/>
        </p:nvCxnSpPr>
        <p:spPr>
          <a:xfrm>
            <a:off x="2144308" y="4291298"/>
            <a:ext cx="0" cy="2619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EF07328-2A82-17E9-88EB-679A4FCC44B2}"/>
              </a:ext>
            </a:extLst>
          </p:cNvPr>
          <p:cNvCxnSpPr>
            <a:cxnSpLocks/>
            <a:stCxn id="14" idx="4"/>
            <a:endCxn id="36" idx="1"/>
          </p:cNvCxnSpPr>
          <p:nvPr/>
        </p:nvCxnSpPr>
        <p:spPr>
          <a:xfrm rot="16200000" flipH="1">
            <a:off x="1051026" y="3581258"/>
            <a:ext cx="496693" cy="43340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51AEE36-A815-1371-ED56-F339BB63C4A1}"/>
              </a:ext>
            </a:extLst>
          </p:cNvPr>
          <p:cNvCxnSpPr>
            <a:endCxn id="7" idx="0"/>
          </p:cNvCxnSpPr>
          <p:nvPr/>
        </p:nvCxnSpPr>
        <p:spPr>
          <a:xfrm rot="10800000" flipV="1">
            <a:off x="1783363" y="1664669"/>
            <a:ext cx="2086095" cy="30183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A583921-EC1D-7171-CD78-9496B7824219}"/>
              </a:ext>
            </a:extLst>
          </p:cNvPr>
          <p:cNvCxnSpPr>
            <a:cxnSpLocks/>
            <a:endCxn id="21" idx="0"/>
          </p:cNvCxnSpPr>
          <p:nvPr/>
        </p:nvCxnSpPr>
        <p:spPr>
          <a:xfrm>
            <a:off x="3869459" y="1664669"/>
            <a:ext cx="2094877" cy="30183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54AC6C2-B542-F7BB-26E4-5EF70468BBB2}"/>
              </a:ext>
            </a:extLst>
          </p:cNvPr>
          <p:cNvCxnSpPr>
            <a:stCxn id="33" idx="0"/>
            <a:endCxn id="21" idx="1"/>
          </p:cNvCxnSpPr>
          <p:nvPr/>
        </p:nvCxnSpPr>
        <p:spPr>
          <a:xfrm rot="5400000" flipH="1" flipV="1">
            <a:off x="3965244" y="1915560"/>
            <a:ext cx="949596" cy="147128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4F1487C-D7DF-4FA5-F742-B4A60315BD10}"/>
              </a:ext>
            </a:extLst>
          </p:cNvPr>
          <p:cNvCxnSpPr>
            <a:cxnSpLocks/>
          </p:cNvCxnSpPr>
          <p:nvPr/>
        </p:nvCxnSpPr>
        <p:spPr>
          <a:xfrm>
            <a:off x="5399399" y="2987879"/>
            <a:ext cx="0" cy="2018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A1DDA71-AA7B-6154-99ED-B85770942BD1}"/>
              </a:ext>
            </a:extLst>
          </p:cNvPr>
          <p:cNvCxnSpPr>
            <a:cxnSpLocks/>
          </p:cNvCxnSpPr>
          <p:nvPr/>
        </p:nvCxnSpPr>
        <p:spPr>
          <a:xfrm>
            <a:off x="6577035" y="2977854"/>
            <a:ext cx="0" cy="2018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35792A8-DE0B-4664-455B-1C85198FD38B}"/>
              </a:ext>
            </a:extLst>
          </p:cNvPr>
          <p:cNvCxnSpPr>
            <a:cxnSpLocks/>
            <a:stCxn id="21" idx="2"/>
            <a:endCxn id="22" idx="0"/>
          </p:cNvCxnSpPr>
          <p:nvPr/>
        </p:nvCxnSpPr>
        <p:spPr>
          <a:xfrm>
            <a:off x="5964336" y="2386299"/>
            <a:ext cx="0" cy="18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4464232-EEBD-7FF3-8912-DBB5CFE4A2CF}"/>
              </a:ext>
            </a:extLst>
          </p:cNvPr>
          <p:cNvCxnSpPr>
            <a:cxnSpLocks/>
            <a:stCxn id="39" idx="2"/>
            <a:endCxn id="38" idx="3"/>
          </p:cNvCxnSpPr>
          <p:nvPr/>
        </p:nvCxnSpPr>
        <p:spPr>
          <a:xfrm flipH="1" flipV="1">
            <a:off x="7046333" y="4031327"/>
            <a:ext cx="410608" cy="9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82C44EB-D6D9-56CE-5696-F84E7BE73515}"/>
              </a:ext>
            </a:extLst>
          </p:cNvPr>
          <p:cNvCxnSpPr>
            <a:cxnSpLocks/>
            <a:stCxn id="23" idx="4"/>
            <a:endCxn id="38" idx="1"/>
          </p:cNvCxnSpPr>
          <p:nvPr/>
        </p:nvCxnSpPr>
        <p:spPr>
          <a:xfrm rot="16200000" flipH="1">
            <a:off x="5290549" y="3532006"/>
            <a:ext cx="502491" cy="49614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84D03F9-5152-233A-3F42-C0EC470A8F40}"/>
              </a:ext>
            </a:extLst>
          </p:cNvPr>
          <p:cNvSpPr txBox="1"/>
          <p:nvPr/>
        </p:nvSpPr>
        <p:spPr>
          <a:xfrm>
            <a:off x="1026926" y="1357542"/>
            <a:ext cx="1500732" cy="261610"/>
          </a:xfrm>
          <a:prstGeom prst="rect">
            <a:avLst/>
          </a:prstGeom>
          <a:noFill/>
        </p:spPr>
        <p:txBody>
          <a:bodyPr wrap="none" rtlCol="0">
            <a:spAutoFit/>
          </a:bodyPr>
          <a:lstStyle/>
          <a:p>
            <a:r>
              <a:rPr lang="en-US" sz="1100"/>
              <a:t>Pattern Mining Stage</a:t>
            </a:r>
          </a:p>
        </p:txBody>
      </p:sp>
      <p:sp>
        <p:nvSpPr>
          <p:cNvPr id="138" name="TextBox 137">
            <a:extLst>
              <a:ext uri="{FF2B5EF4-FFF2-40B4-BE49-F238E27FC236}">
                <a16:creationId xmlns:a16="http://schemas.microsoft.com/office/drawing/2014/main" id="{F90C36EA-5D07-2700-9B00-FF2D46C6C0E3}"/>
              </a:ext>
            </a:extLst>
          </p:cNvPr>
          <p:cNvSpPr txBox="1"/>
          <p:nvPr/>
        </p:nvSpPr>
        <p:spPr>
          <a:xfrm>
            <a:off x="5214656" y="1357542"/>
            <a:ext cx="1911101" cy="261610"/>
          </a:xfrm>
          <a:prstGeom prst="rect">
            <a:avLst/>
          </a:prstGeom>
          <a:noFill/>
        </p:spPr>
        <p:txBody>
          <a:bodyPr wrap="none" rtlCol="0">
            <a:spAutoFit/>
          </a:bodyPr>
          <a:lstStyle/>
          <a:p>
            <a:r>
              <a:rPr lang="en-US" sz="1100"/>
              <a:t>COVID Classification Stage</a:t>
            </a:r>
          </a:p>
        </p:txBody>
      </p:sp>
      <p:cxnSp>
        <p:nvCxnSpPr>
          <p:cNvPr id="139" name="Straight Arrow Connector 138">
            <a:extLst>
              <a:ext uri="{FF2B5EF4-FFF2-40B4-BE49-F238E27FC236}">
                <a16:creationId xmlns:a16="http://schemas.microsoft.com/office/drawing/2014/main" id="{3D56D4D6-28C2-EEA9-3B07-9C3B9FC2D37D}"/>
              </a:ext>
            </a:extLst>
          </p:cNvPr>
          <p:cNvCxnSpPr>
            <a:cxnSpLocks/>
            <a:stCxn id="35" idx="2"/>
            <a:endCxn id="39" idx="1"/>
          </p:cNvCxnSpPr>
          <p:nvPr/>
        </p:nvCxnSpPr>
        <p:spPr>
          <a:xfrm>
            <a:off x="7931453" y="3605222"/>
            <a:ext cx="0" cy="280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E9F4C7F4-C66B-5637-1F59-86EC2C1EC11A}"/>
              </a:ext>
            </a:extLst>
          </p:cNvPr>
          <p:cNvCxnSpPr>
            <a:cxnSpLocks/>
            <a:stCxn id="24" idx="5"/>
            <a:endCxn id="35" idx="1"/>
          </p:cNvCxnSpPr>
          <p:nvPr/>
        </p:nvCxnSpPr>
        <p:spPr>
          <a:xfrm flipV="1">
            <a:off x="6835536" y="3360233"/>
            <a:ext cx="46768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7DE6203-6804-4B60-9494-6A1DB5ECA518}"/>
              </a:ext>
            </a:extLst>
          </p:cNvPr>
          <p:cNvCxnSpPr>
            <a:cxnSpLocks/>
            <a:stCxn id="38" idx="2"/>
            <a:endCxn id="40" idx="0"/>
          </p:cNvCxnSpPr>
          <p:nvPr/>
        </p:nvCxnSpPr>
        <p:spPr>
          <a:xfrm>
            <a:off x="6418101" y="4276316"/>
            <a:ext cx="0" cy="276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FCB5B8C2-1061-DD04-C11D-7629984D8BDF}"/>
              </a:ext>
            </a:extLst>
          </p:cNvPr>
          <p:cNvSpPr txBox="1"/>
          <p:nvPr/>
        </p:nvSpPr>
        <p:spPr>
          <a:xfrm>
            <a:off x="3046956" y="1958492"/>
            <a:ext cx="1645002" cy="246221"/>
          </a:xfrm>
          <a:prstGeom prst="rect">
            <a:avLst/>
          </a:prstGeom>
          <a:noFill/>
        </p:spPr>
        <p:txBody>
          <a:bodyPr wrap="none" rtlCol="0">
            <a:spAutoFit/>
          </a:bodyPr>
          <a:lstStyle/>
          <a:p>
            <a:r>
              <a:rPr lang="en-US" sz="1000"/>
              <a:t>Frequent COVID Patterns</a:t>
            </a:r>
          </a:p>
        </p:txBody>
      </p:sp>
      <p:pic>
        <p:nvPicPr>
          <p:cNvPr id="4" name="Framework">
            <a:hlinkClick r:id="" action="ppaction://media"/>
            <a:extLst>
              <a:ext uri="{FF2B5EF4-FFF2-40B4-BE49-F238E27FC236}">
                <a16:creationId xmlns:a16="http://schemas.microsoft.com/office/drawing/2014/main" id="{82BD800B-C0D3-927C-CBA7-773A6E9DB9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4535" y="-3911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260850" y="228250"/>
            <a:ext cx="8571600" cy="89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Preprocessing (Pattern Creation) - Part II</a:t>
            </a:r>
            <a:endParaRPr/>
          </a:p>
        </p:txBody>
      </p:sp>
      <p:pic>
        <p:nvPicPr>
          <p:cNvPr id="171" name="Google Shape;171;p26"/>
          <p:cNvPicPr preferRelativeResize="0"/>
          <p:nvPr/>
        </p:nvPicPr>
        <p:blipFill>
          <a:blip r:embed="rId5">
            <a:alphaModFix/>
          </a:blip>
          <a:stretch>
            <a:fillRect/>
          </a:stretch>
        </p:blipFill>
        <p:spPr>
          <a:xfrm>
            <a:off x="2634375" y="2406300"/>
            <a:ext cx="3499499" cy="1022200"/>
          </a:xfrm>
          <a:prstGeom prst="rect">
            <a:avLst/>
          </a:prstGeom>
          <a:noFill/>
          <a:ln>
            <a:noFill/>
          </a:ln>
        </p:spPr>
      </p:pic>
      <p:sp>
        <p:nvSpPr>
          <p:cNvPr id="172" name="Google Shape;172;p26"/>
          <p:cNvSpPr/>
          <p:nvPr/>
        </p:nvSpPr>
        <p:spPr>
          <a:xfrm>
            <a:off x="1337102" y="1689525"/>
            <a:ext cx="5916000" cy="1869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1337102" y="1958525"/>
            <a:ext cx="5916000" cy="1869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268175" y="1621425"/>
            <a:ext cx="231900" cy="598200"/>
          </a:xfrm>
          <a:prstGeom prst="rect">
            <a:avLst/>
          </a:prstGeom>
          <a:noFill/>
          <a:ln w="2857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1328428" y="4662875"/>
            <a:ext cx="1439100" cy="1869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2826503" y="4662875"/>
            <a:ext cx="1439100" cy="1869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4324578" y="4662875"/>
            <a:ext cx="1439100" cy="186900"/>
          </a:xfrm>
          <a:prstGeom prst="rect">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5822653" y="4662875"/>
            <a:ext cx="1439100" cy="1869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txBox="1"/>
          <p:nvPr/>
        </p:nvSpPr>
        <p:spPr>
          <a:xfrm>
            <a:off x="679200" y="1621425"/>
            <a:ext cx="65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Steps</a:t>
            </a:r>
            <a:endParaRPr sz="900"/>
          </a:p>
        </p:txBody>
      </p:sp>
      <p:sp>
        <p:nvSpPr>
          <p:cNvPr id="180" name="Google Shape;180;p26"/>
          <p:cNvSpPr txBox="1"/>
          <p:nvPr/>
        </p:nvSpPr>
        <p:spPr>
          <a:xfrm>
            <a:off x="679200" y="1890425"/>
            <a:ext cx="65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HR</a:t>
            </a:r>
            <a:endParaRPr sz="900"/>
          </a:p>
        </p:txBody>
      </p:sp>
      <p:sp>
        <p:nvSpPr>
          <p:cNvPr id="181" name="Google Shape;181;p26"/>
          <p:cNvSpPr txBox="1"/>
          <p:nvPr/>
        </p:nvSpPr>
        <p:spPr>
          <a:xfrm>
            <a:off x="3773328" y="3343304"/>
            <a:ext cx="1270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Pattern Creation</a:t>
            </a:r>
            <a:endParaRPr sz="1100"/>
          </a:p>
          <a:p>
            <a:pPr marL="0" lvl="0" indent="0" algn="l" rtl="0">
              <a:spcBef>
                <a:spcPts val="0"/>
              </a:spcBef>
              <a:spcAft>
                <a:spcPts val="0"/>
              </a:spcAft>
              <a:buNone/>
            </a:pPr>
            <a:r>
              <a:rPr lang="en" sz="1100"/>
              <a:t>Ex: ‘</a:t>
            </a:r>
            <a:r>
              <a:rPr lang="en" sz="1100">
                <a:solidFill>
                  <a:srgbClr val="FFC000"/>
                </a:solidFill>
              </a:rPr>
              <a:t>F</a:t>
            </a:r>
            <a:r>
              <a:rPr lang="en" sz="1100"/>
              <a:t>-</a:t>
            </a:r>
            <a:r>
              <a:rPr lang="en" sz="1100">
                <a:solidFill>
                  <a:srgbClr val="7030A0"/>
                </a:solidFill>
              </a:rPr>
              <a:t>AA</a:t>
            </a:r>
            <a:r>
              <a:rPr lang="en" sz="1100"/>
              <a:t>-</a:t>
            </a:r>
            <a:r>
              <a:rPr lang="en" sz="1100">
                <a:solidFill>
                  <a:srgbClr val="0070C0"/>
                </a:solidFill>
              </a:rPr>
              <a:t>Day</a:t>
            </a:r>
            <a:r>
              <a:rPr lang="en" sz="1100"/>
              <a:t>’</a:t>
            </a:r>
            <a:endParaRPr sz="1100"/>
          </a:p>
        </p:txBody>
      </p:sp>
      <p:sp>
        <p:nvSpPr>
          <p:cNvPr id="182" name="Google Shape;182;p26"/>
          <p:cNvSpPr/>
          <p:nvPr/>
        </p:nvSpPr>
        <p:spPr>
          <a:xfrm>
            <a:off x="1337102" y="4138375"/>
            <a:ext cx="5916000" cy="186900"/>
          </a:xfrm>
          <a:prstGeom prst="rect">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txBox="1"/>
          <p:nvPr/>
        </p:nvSpPr>
        <p:spPr>
          <a:xfrm>
            <a:off x="4052436" y="2159204"/>
            <a:ext cx="71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1-hour</a:t>
            </a:r>
            <a:endParaRPr/>
          </a:p>
        </p:txBody>
      </p:sp>
      <p:sp>
        <p:nvSpPr>
          <p:cNvPr id="184" name="Google Shape;184;p26"/>
          <p:cNvSpPr txBox="1"/>
          <p:nvPr/>
        </p:nvSpPr>
        <p:spPr>
          <a:xfrm>
            <a:off x="1460113" y="4742832"/>
            <a:ext cx="1175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24 hours</a:t>
            </a:r>
            <a:endParaRPr sz="1200"/>
          </a:p>
        </p:txBody>
      </p:sp>
      <p:sp>
        <p:nvSpPr>
          <p:cNvPr id="185" name="Google Shape;185;p26"/>
          <p:cNvSpPr/>
          <p:nvPr/>
        </p:nvSpPr>
        <p:spPr>
          <a:xfrm>
            <a:off x="2689425" y="2465775"/>
            <a:ext cx="3444300" cy="1485900"/>
          </a:xfrm>
          <a:prstGeom prst="rect">
            <a:avLst/>
          </a:prstGeom>
          <a:noFill/>
          <a:ln w="2857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txBox="1"/>
          <p:nvPr/>
        </p:nvSpPr>
        <p:spPr>
          <a:xfrm>
            <a:off x="7431150" y="1612725"/>
            <a:ext cx="1547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Complete Patient Sensor Data</a:t>
            </a:r>
            <a:endParaRPr sz="1200"/>
          </a:p>
        </p:txBody>
      </p:sp>
      <p:sp>
        <p:nvSpPr>
          <p:cNvPr id="187" name="Google Shape;187;p26"/>
          <p:cNvSpPr txBox="1"/>
          <p:nvPr/>
        </p:nvSpPr>
        <p:spPr>
          <a:xfrm>
            <a:off x="7431150" y="3865875"/>
            <a:ext cx="1547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Complete Patient Pattern Data</a:t>
            </a:r>
            <a:endParaRPr sz="1200"/>
          </a:p>
        </p:txBody>
      </p:sp>
      <p:sp>
        <p:nvSpPr>
          <p:cNvPr id="188" name="Google Shape;188;p26"/>
          <p:cNvSpPr txBox="1"/>
          <p:nvPr/>
        </p:nvSpPr>
        <p:spPr>
          <a:xfrm>
            <a:off x="7431150" y="4479275"/>
            <a:ext cx="1547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Segmented Patient Pattern Data</a:t>
            </a:r>
            <a:endParaRPr sz="1200"/>
          </a:p>
        </p:txBody>
      </p:sp>
      <p:cxnSp>
        <p:nvCxnSpPr>
          <p:cNvPr id="189" name="Google Shape;189;p26"/>
          <p:cNvCxnSpPr>
            <a:stCxn id="174" idx="2"/>
          </p:cNvCxnSpPr>
          <p:nvPr/>
        </p:nvCxnSpPr>
        <p:spPr>
          <a:xfrm flipH="1">
            <a:off x="2698125" y="2219625"/>
            <a:ext cx="1686000" cy="234000"/>
          </a:xfrm>
          <a:prstGeom prst="straightConnector1">
            <a:avLst/>
          </a:prstGeom>
          <a:noFill/>
          <a:ln w="28575" cap="flat" cmpd="sng">
            <a:solidFill>
              <a:srgbClr val="9FC5E8"/>
            </a:solidFill>
            <a:prstDash val="solid"/>
            <a:round/>
            <a:headEnd type="none" w="med" len="med"/>
            <a:tailEnd type="none" w="med" len="med"/>
          </a:ln>
        </p:spPr>
      </p:cxnSp>
      <p:cxnSp>
        <p:nvCxnSpPr>
          <p:cNvPr id="190" name="Google Shape;190;p26"/>
          <p:cNvCxnSpPr>
            <a:stCxn id="174" idx="2"/>
          </p:cNvCxnSpPr>
          <p:nvPr/>
        </p:nvCxnSpPr>
        <p:spPr>
          <a:xfrm>
            <a:off x="4384125" y="2219625"/>
            <a:ext cx="1753800" cy="258300"/>
          </a:xfrm>
          <a:prstGeom prst="straightConnector1">
            <a:avLst/>
          </a:prstGeom>
          <a:noFill/>
          <a:ln w="28575" cap="flat" cmpd="sng">
            <a:solidFill>
              <a:srgbClr val="9FC5E8"/>
            </a:solidFill>
            <a:prstDash val="solid"/>
            <a:round/>
            <a:headEnd type="none" w="med" len="med"/>
            <a:tailEnd type="none" w="med" len="med"/>
          </a:ln>
        </p:spPr>
      </p:cxnSp>
      <p:pic>
        <p:nvPicPr>
          <p:cNvPr id="191" name="Google Shape;191;p26"/>
          <p:cNvPicPr preferRelativeResize="0"/>
          <p:nvPr/>
        </p:nvPicPr>
        <p:blipFill>
          <a:blip r:embed="rId6">
            <a:alphaModFix/>
          </a:blip>
          <a:stretch>
            <a:fillRect/>
          </a:stretch>
        </p:blipFill>
        <p:spPr>
          <a:xfrm>
            <a:off x="425825" y="1894025"/>
            <a:ext cx="440625" cy="493500"/>
          </a:xfrm>
          <a:prstGeom prst="rect">
            <a:avLst/>
          </a:prstGeom>
          <a:noFill/>
          <a:ln>
            <a:noFill/>
          </a:ln>
        </p:spPr>
      </p:pic>
      <p:pic>
        <p:nvPicPr>
          <p:cNvPr id="192" name="Google Shape;192;p26"/>
          <p:cNvPicPr preferRelativeResize="0"/>
          <p:nvPr/>
        </p:nvPicPr>
        <p:blipFill>
          <a:blip r:embed="rId7">
            <a:alphaModFix/>
          </a:blip>
          <a:stretch>
            <a:fillRect/>
          </a:stretch>
        </p:blipFill>
        <p:spPr>
          <a:xfrm>
            <a:off x="425825" y="1288026"/>
            <a:ext cx="440625" cy="643474"/>
          </a:xfrm>
          <a:prstGeom prst="rect">
            <a:avLst/>
          </a:prstGeom>
          <a:noFill/>
          <a:ln>
            <a:noFill/>
          </a:ln>
        </p:spPr>
      </p:pic>
      <p:cxnSp>
        <p:nvCxnSpPr>
          <p:cNvPr id="193" name="Google Shape;193;p26"/>
          <p:cNvCxnSpPr/>
          <p:nvPr/>
        </p:nvCxnSpPr>
        <p:spPr>
          <a:xfrm>
            <a:off x="4692987" y="1540921"/>
            <a:ext cx="8100" cy="741900"/>
          </a:xfrm>
          <a:prstGeom prst="straightConnector1">
            <a:avLst/>
          </a:prstGeom>
          <a:noFill/>
          <a:ln w="19050" cap="flat" cmpd="sng">
            <a:solidFill>
              <a:srgbClr val="FF0000"/>
            </a:solidFill>
            <a:prstDash val="dash"/>
            <a:round/>
            <a:headEnd type="none" w="med" len="med"/>
            <a:tailEnd type="none" w="med" len="med"/>
          </a:ln>
        </p:spPr>
      </p:cxnSp>
      <p:sp>
        <p:nvSpPr>
          <p:cNvPr id="194" name="Google Shape;194;p26"/>
          <p:cNvSpPr txBox="1"/>
          <p:nvPr/>
        </p:nvSpPr>
        <p:spPr>
          <a:xfrm>
            <a:off x="4025324" y="1170825"/>
            <a:ext cx="1610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COVID Symptom Onset</a:t>
            </a:r>
            <a:endParaRPr sz="900"/>
          </a:p>
        </p:txBody>
      </p:sp>
      <p:sp>
        <p:nvSpPr>
          <p:cNvPr id="195" name="Google Shape;195;p26"/>
          <p:cNvSpPr txBox="1"/>
          <p:nvPr/>
        </p:nvSpPr>
        <p:spPr>
          <a:xfrm>
            <a:off x="4238277" y="4406668"/>
            <a:ext cx="1610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COVID+ Pattern Sequence</a:t>
            </a:r>
            <a:endParaRPr sz="900"/>
          </a:p>
        </p:txBody>
      </p:sp>
      <p:sp>
        <p:nvSpPr>
          <p:cNvPr id="196" name="Google Shape;196;p26"/>
          <p:cNvSpPr txBox="1"/>
          <p:nvPr/>
        </p:nvSpPr>
        <p:spPr>
          <a:xfrm>
            <a:off x="1242913" y="4425975"/>
            <a:ext cx="1610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COVID- Pattern Sequence</a:t>
            </a:r>
            <a:endParaRPr sz="900"/>
          </a:p>
        </p:txBody>
      </p:sp>
      <p:sp>
        <p:nvSpPr>
          <p:cNvPr id="3" name="TextBox 2">
            <a:extLst>
              <a:ext uri="{FF2B5EF4-FFF2-40B4-BE49-F238E27FC236}">
                <a16:creationId xmlns:a16="http://schemas.microsoft.com/office/drawing/2014/main" id="{022AC496-51F6-3794-BE9A-42857F84FA9A}"/>
              </a:ext>
            </a:extLst>
          </p:cNvPr>
          <p:cNvSpPr txBox="1"/>
          <p:nvPr/>
        </p:nvSpPr>
        <p:spPr>
          <a:xfrm>
            <a:off x="2799151" y="3723354"/>
            <a:ext cx="3031599" cy="246221"/>
          </a:xfrm>
          <a:prstGeom prst="rect">
            <a:avLst/>
          </a:prstGeom>
          <a:noFill/>
        </p:spPr>
        <p:txBody>
          <a:bodyPr wrap="none" rtlCol="0">
            <a:spAutoFit/>
          </a:bodyPr>
          <a:lstStyle/>
          <a:p>
            <a:r>
              <a:rPr lang="en-US" sz="1000">
                <a:solidFill>
                  <a:srgbClr val="FFC000"/>
                </a:solidFill>
              </a:rPr>
              <a:t>Heart Rate Pattern </a:t>
            </a:r>
            <a:r>
              <a:rPr lang="en-US" sz="1000">
                <a:solidFill>
                  <a:schemeClr val="tx1"/>
                </a:solidFill>
              </a:rPr>
              <a:t>– </a:t>
            </a:r>
            <a:r>
              <a:rPr lang="en-US" sz="1000">
                <a:solidFill>
                  <a:srgbClr val="7030A0"/>
                </a:solidFill>
              </a:rPr>
              <a:t>Steps Pattern </a:t>
            </a:r>
            <a:r>
              <a:rPr lang="en-US" sz="1000">
                <a:solidFill>
                  <a:schemeClr val="tx1"/>
                </a:solidFill>
              </a:rPr>
              <a:t>– </a:t>
            </a:r>
            <a:r>
              <a:rPr lang="en-US" sz="1000">
                <a:solidFill>
                  <a:schemeClr val="accent1">
                    <a:lumMod val="75000"/>
                    <a:lumOff val="25000"/>
                  </a:schemeClr>
                </a:solidFill>
              </a:rPr>
              <a:t>Time Pattern</a:t>
            </a:r>
            <a:endParaRPr lang="en-US" sz="1000">
              <a:solidFill>
                <a:srgbClr val="FF0000"/>
              </a:solidFill>
            </a:endParaRPr>
          </a:p>
        </p:txBody>
      </p:sp>
      <p:cxnSp>
        <p:nvCxnSpPr>
          <p:cNvPr id="4" name="Google Shape;193;p26">
            <a:extLst>
              <a:ext uri="{FF2B5EF4-FFF2-40B4-BE49-F238E27FC236}">
                <a16:creationId xmlns:a16="http://schemas.microsoft.com/office/drawing/2014/main" id="{CB115302-AC0A-48DE-C599-A235903431E9}"/>
              </a:ext>
            </a:extLst>
          </p:cNvPr>
          <p:cNvCxnSpPr/>
          <p:nvPr/>
        </p:nvCxnSpPr>
        <p:spPr>
          <a:xfrm>
            <a:off x="5733100" y="1518825"/>
            <a:ext cx="8100" cy="741900"/>
          </a:xfrm>
          <a:prstGeom prst="straightConnector1">
            <a:avLst/>
          </a:prstGeom>
          <a:noFill/>
          <a:ln w="19050" cap="flat" cmpd="sng">
            <a:solidFill>
              <a:srgbClr val="FF0000"/>
            </a:solidFill>
            <a:prstDash val="dash"/>
            <a:round/>
            <a:headEnd type="none" w="med" len="med"/>
            <a:tailEnd type="none" w="med" len="med"/>
          </a:ln>
        </p:spPr>
      </p:cxnSp>
      <p:sp>
        <p:nvSpPr>
          <p:cNvPr id="5" name="Google Shape;194;p26">
            <a:extLst>
              <a:ext uri="{FF2B5EF4-FFF2-40B4-BE49-F238E27FC236}">
                <a16:creationId xmlns:a16="http://schemas.microsoft.com/office/drawing/2014/main" id="{AE9556CE-AE60-8C09-34C6-EB8736BF8BB3}"/>
              </a:ext>
            </a:extLst>
          </p:cNvPr>
          <p:cNvSpPr txBox="1"/>
          <p:nvPr/>
        </p:nvSpPr>
        <p:spPr>
          <a:xfrm>
            <a:off x="5386419" y="1177825"/>
            <a:ext cx="709561"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Recovery</a:t>
            </a:r>
            <a:endParaRPr sz="900"/>
          </a:p>
        </p:txBody>
      </p:sp>
      <p:pic>
        <p:nvPicPr>
          <p:cNvPr id="6" name="Data Preprocessing">
            <a:hlinkClick r:id="" action="ppaction://media"/>
            <a:extLst>
              <a:ext uri="{FF2B5EF4-FFF2-40B4-BE49-F238E27FC236}">
                <a16:creationId xmlns:a16="http://schemas.microsoft.com/office/drawing/2014/main" id="{7D1E35AD-CA38-6097-EDD2-71F155E64D1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600" y="7012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Split Data - Part II</a:t>
            </a:r>
            <a:endParaRPr/>
          </a:p>
        </p:txBody>
      </p:sp>
      <p:pic>
        <p:nvPicPr>
          <p:cNvPr id="5" name="Google Shape;274;p32" descr="Diagram&#10;&#10;Description automatically generated">
            <a:extLst>
              <a:ext uri="{FF2B5EF4-FFF2-40B4-BE49-F238E27FC236}">
                <a16:creationId xmlns:a16="http://schemas.microsoft.com/office/drawing/2014/main" id="{F608FE77-FBAA-179C-51B8-6080D62749AC}"/>
              </a:ext>
            </a:extLst>
          </p:cNvPr>
          <p:cNvPicPr preferRelativeResize="0"/>
          <p:nvPr/>
        </p:nvPicPr>
        <p:blipFill>
          <a:blip r:embed="rId5">
            <a:alphaModFix/>
          </a:blip>
          <a:stretch>
            <a:fillRect/>
          </a:stretch>
        </p:blipFill>
        <p:spPr>
          <a:xfrm>
            <a:off x="2187287" y="1577313"/>
            <a:ext cx="4769426" cy="2912574"/>
          </a:xfrm>
          <a:prstGeom prst="rect">
            <a:avLst/>
          </a:prstGeom>
          <a:noFill/>
          <a:ln>
            <a:noFill/>
          </a:ln>
        </p:spPr>
      </p:pic>
      <p:pic>
        <p:nvPicPr>
          <p:cNvPr id="2" name="Data split">
            <a:hlinkClick r:id="" action="ppaction://media"/>
            <a:extLst>
              <a:ext uri="{FF2B5EF4-FFF2-40B4-BE49-F238E27FC236}">
                <a16:creationId xmlns:a16="http://schemas.microsoft.com/office/drawing/2014/main" id="{CC22EE61-0567-F090-4B5C-89F17CDBDA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5527" y="48237"/>
            <a:ext cx="609600" cy="609600"/>
          </a:xfrm>
          <a:prstGeom prst="rect">
            <a:avLst/>
          </a:prstGeom>
        </p:spPr>
      </p:pic>
    </p:spTree>
    <p:extLst>
      <p:ext uri="{BB962C8B-B14F-4D97-AF65-F5344CB8AC3E}">
        <p14:creationId xmlns:p14="http://schemas.microsoft.com/office/powerpoint/2010/main" val="11761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Classification/Modelling (Apriori)- Part II </a:t>
            </a:r>
            <a:endParaRPr/>
          </a:p>
        </p:txBody>
      </p:sp>
      <p:pic>
        <p:nvPicPr>
          <p:cNvPr id="2" name="Google Shape;203;p27">
            <a:extLst>
              <a:ext uri="{FF2B5EF4-FFF2-40B4-BE49-F238E27FC236}">
                <a16:creationId xmlns:a16="http://schemas.microsoft.com/office/drawing/2014/main" id="{265430C1-4C45-6A65-9117-D9BE58639125}"/>
              </a:ext>
            </a:extLst>
          </p:cNvPr>
          <p:cNvPicPr preferRelativeResize="0"/>
          <p:nvPr/>
        </p:nvPicPr>
        <p:blipFill>
          <a:blip r:embed="rId5">
            <a:alphaModFix/>
          </a:blip>
          <a:stretch>
            <a:fillRect/>
          </a:stretch>
        </p:blipFill>
        <p:spPr>
          <a:xfrm>
            <a:off x="4248726" y="2713215"/>
            <a:ext cx="2323201" cy="1360462"/>
          </a:xfrm>
          <a:prstGeom prst="rect">
            <a:avLst/>
          </a:prstGeom>
          <a:noFill/>
          <a:ln>
            <a:noFill/>
          </a:ln>
        </p:spPr>
      </p:pic>
      <p:sp>
        <p:nvSpPr>
          <p:cNvPr id="3" name="Google Shape;204;p27">
            <a:extLst>
              <a:ext uri="{FF2B5EF4-FFF2-40B4-BE49-F238E27FC236}">
                <a16:creationId xmlns:a16="http://schemas.microsoft.com/office/drawing/2014/main" id="{01422114-832A-8DBD-60AE-1E120B4F60B5}"/>
              </a:ext>
            </a:extLst>
          </p:cNvPr>
          <p:cNvSpPr txBox="1"/>
          <p:nvPr/>
        </p:nvSpPr>
        <p:spPr>
          <a:xfrm>
            <a:off x="4275131" y="4059348"/>
            <a:ext cx="23232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Apriori Algorithm</a:t>
            </a:r>
            <a:endParaRPr sz="1100">
              <a:latin typeface="Roboto"/>
              <a:ea typeface="Roboto"/>
              <a:cs typeface="Roboto"/>
              <a:sym typeface="Roboto"/>
            </a:endParaRPr>
          </a:p>
        </p:txBody>
      </p:sp>
      <p:sp>
        <p:nvSpPr>
          <p:cNvPr id="4" name="Rectangle 3">
            <a:extLst>
              <a:ext uri="{FF2B5EF4-FFF2-40B4-BE49-F238E27FC236}">
                <a16:creationId xmlns:a16="http://schemas.microsoft.com/office/drawing/2014/main" id="{F89353B1-628E-FE23-827B-9BFDBD6F98E5}"/>
              </a:ext>
            </a:extLst>
          </p:cNvPr>
          <p:cNvSpPr/>
          <p:nvPr/>
        </p:nvSpPr>
        <p:spPr>
          <a:xfrm>
            <a:off x="7004726" y="3166590"/>
            <a:ext cx="1643322" cy="485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Diff(</a:t>
            </a:r>
            <a:r>
              <a:rPr lang="en-US" sz="1100" err="1">
                <a:solidFill>
                  <a:schemeClr val="tx1"/>
                </a:solidFill>
              </a:rPr>
              <a:t>FreqPats</a:t>
            </a:r>
            <a:r>
              <a:rPr lang="en-US" sz="1100" baseline="-25000" err="1">
                <a:solidFill>
                  <a:schemeClr val="tx1"/>
                </a:solidFill>
              </a:rPr>
              <a:t>covid</a:t>
            </a:r>
            <a:r>
              <a:rPr lang="en-US" sz="1100">
                <a:solidFill>
                  <a:schemeClr val="tx1"/>
                </a:solidFill>
              </a:rPr>
              <a:t>, </a:t>
            </a:r>
            <a:r>
              <a:rPr lang="en-US" sz="1100" err="1">
                <a:solidFill>
                  <a:schemeClr val="tx1"/>
                </a:solidFill>
              </a:rPr>
              <a:t>FreqPats</a:t>
            </a:r>
            <a:r>
              <a:rPr lang="en-US" sz="1100" baseline="-25000" err="1">
                <a:solidFill>
                  <a:schemeClr val="tx1"/>
                </a:solidFill>
              </a:rPr>
              <a:t>healthy</a:t>
            </a:r>
            <a:r>
              <a:rPr lang="en-US" sz="1100">
                <a:solidFill>
                  <a:schemeClr val="tx1"/>
                </a:solidFill>
              </a:rPr>
              <a:t>) </a:t>
            </a:r>
          </a:p>
        </p:txBody>
      </p:sp>
      <p:sp>
        <p:nvSpPr>
          <p:cNvPr id="5" name="TextBox 4">
            <a:extLst>
              <a:ext uri="{FF2B5EF4-FFF2-40B4-BE49-F238E27FC236}">
                <a16:creationId xmlns:a16="http://schemas.microsoft.com/office/drawing/2014/main" id="{E608BD66-2798-D502-A516-FABFD1FD32EF}"/>
              </a:ext>
            </a:extLst>
          </p:cNvPr>
          <p:cNvSpPr txBox="1"/>
          <p:nvPr/>
        </p:nvSpPr>
        <p:spPr>
          <a:xfrm>
            <a:off x="56618" y="1520684"/>
            <a:ext cx="3986046" cy="3477875"/>
          </a:xfrm>
          <a:prstGeom prst="rect">
            <a:avLst/>
          </a:prstGeom>
          <a:noFill/>
        </p:spPr>
        <p:txBody>
          <a:bodyPr wrap="square" rtlCol="0">
            <a:spAutoFit/>
          </a:bodyPr>
          <a:lstStyle/>
          <a:p>
            <a:r>
              <a:rPr lang="en-US" sz="1100"/>
              <a:t>Frequent Itemset Mining (</a:t>
            </a:r>
            <a:r>
              <a:rPr lang="en-US" sz="1100" err="1"/>
              <a:t>Apriori</a:t>
            </a:r>
            <a:r>
              <a:rPr lang="en-US" sz="1100"/>
              <a:t>)</a:t>
            </a:r>
          </a:p>
          <a:p>
            <a:endParaRPr lang="en-US" sz="1100"/>
          </a:p>
          <a:p>
            <a:pPr marL="285750" indent="-285750">
              <a:buFont typeface="Arial" panose="020B0604020202020204" pitchFamily="34" charset="0"/>
              <a:buChar char="•"/>
            </a:pPr>
            <a:r>
              <a:rPr lang="en-US" sz="1100">
                <a:ea typeface="Roboto"/>
                <a:cs typeface="Roboto"/>
                <a:sym typeface="Roboto"/>
              </a:rPr>
              <a:t>Returns the frequent individual items found within a database, in this case pattern sequences</a:t>
            </a:r>
          </a:p>
          <a:p>
            <a:pPr marL="285750" indent="-285750">
              <a:buFont typeface="Arial" panose="020B0604020202020204" pitchFamily="34" charset="0"/>
              <a:buChar char="•"/>
            </a:pPr>
            <a:endParaRPr lang="en-US" sz="1100">
              <a:ea typeface="Roboto"/>
              <a:cs typeface="Roboto"/>
              <a:sym typeface="Roboto"/>
            </a:endParaRPr>
          </a:p>
          <a:p>
            <a:pPr marL="285750" indent="-285750">
              <a:buFont typeface="Arial" panose="020B0604020202020204" pitchFamily="34" charset="0"/>
              <a:buChar char="•"/>
            </a:pPr>
            <a:r>
              <a:rPr lang="en-US" sz="1100">
                <a:ea typeface="Roboto"/>
                <a:cs typeface="Roboto"/>
                <a:sym typeface="Roboto"/>
              </a:rPr>
              <a:t>Hyperparameters: </a:t>
            </a:r>
          </a:p>
          <a:p>
            <a:pPr lvl="8"/>
            <a:r>
              <a:rPr lang="en-US" sz="1100">
                <a:ea typeface="Roboto"/>
                <a:cs typeface="Roboto"/>
                <a:sym typeface="Roboto"/>
              </a:rPr>
              <a:t>          </a:t>
            </a:r>
            <a:r>
              <a:rPr lang="en-US" sz="1100" err="1">
                <a:ea typeface="Roboto"/>
                <a:cs typeface="Roboto"/>
                <a:sym typeface="Roboto"/>
              </a:rPr>
              <a:t>Min_support</a:t>
            </a:r>
            <a:r>
              <a:rPr lang="en-US" sz="1100">
                <a:ea typeface="Roboto"/>
                <a:cs typeface="Roboto"/>
                <a:sym typeface="Roboto"/>
              </a:rPr>
              <a:t>: </a:t>
            </a:r>
            <a:r>
              <a:rPr lang="en-US" sz="1100">
                <a:ea typeface="Roboto"/>
                <a:cs typeface="Roboto"/>
              </a:rPr>
              <a:t>% of patterns that have to 	exist in the group (range: 30%-50%)</a:t>
            </a:r>
          </a:p>
          <a:p>
            <a:pPr lvl="8"/>
            <a:r>
              <a:rPr lang="en-US" sz="1100">
                <a:ea typeface="Roboto"/>
                <a:cs typeface="Roboto"/>
              </a:rPr>
              <a:t>          Pattern Length: how much to chunk the 		preprocessing step (range: 8hours – 2 days)</a:t>
            </a:r>
          </a:p>
          <a:p>
            <a:pPr lvl="8"/>
            <a:endParaRPr lang="en-US" sz="1100">
              <a:ea typeface="Roboto"/>
              <a:cs typeface="Roboto"/>
            </a:endParaRPr>
          </a:p>
          <a:p>
            <a:pPr marL="171450" lvl="8" indent="-171450">
              <a:buFont typeface="Arial" panose="020B0604020202020204" pitchFamily="34" charset="0"/>
              <a:buChar char="•"/>
            </a:pPr>
            <a:endParaRPr lang="en-US" sz="1100">
              <a:ea typeface="Roboto"/>
              <a:cs typeface="Roboto"/>
            </a:endParaRPr>
          </a:p>
          <a:p>
            <a:pPr marL="171450" lvl="8" indent="-171450">
              <a:buFont typeface="Arial" panose="020B0604020202020204" pitchFamily="34" charset="0"/>
              <a:buChar char="•"/>
            </a:pPr>
            <a:r>
              <a:rPr lang="en-US" sz="1100">
                <a:ea typeface="Roboto"/>
                <a:cs typeface="Roboto"/>
                <a:sym typeface="Roboto"/>
              </a:rPr>
              <a:t>Frequent COVID only specific patterns were found by taking the difference in frequent covid patterns and frequent healthy patterns</a:t>
            </a:r>
          </a:p>
          <a:p>
            <a:pPr marL="171450" lvl="8" indent="-171450">
              <a:buFont typeface="Arial" panose="020B0604020202020204" pitchFamily="34" charset="0"/>
              <a:buChar char="•"/>
            </a:pPr>
            <a:endParaRPr lang="en-US" sz="1100">
              <a:ea typeface="Roboto"/>
              <a:cs typeface="Roboto"/>
              <a:sym typeface="Roboto"/>
            </a:endParaRPr>
          </a:p>
          <a:p>
            <a:pPr marL="171450" lvl="8" indent="-171450">
              <a:buFont typeface="Arial" panose="020B0604020202020204" pitchFamily="34" charset="0"/>
              <a:buChar char="•"/>
            </a:pPr>
            <a:r>
              <a:rPr lang="en-US" sz="1100">
                <a:ea typeface="Roboto"/>
                <a:cs typeface="Roboto"/>
                <a:sym typeface="Roboto"/>
              </a:rPr>
              <a:t>Naïve bayes was used to classify patterns by how often they occur in the frequent covid only specific pattern set</a:t>
            </a:r>
            <a:endParaRPr lang="en-US" sz="1100">
              <a:ea typeface="Roboto"/>
              <a:cs typeface="Roboto"/>
            </a:endParaRPr>
          </a:p>
          <a:p>
            <a:pPr lvl="8"/>
            <a:r>
              <a:rPr lang="en-US" sz="1100">
                <a:ea typeface="Roboto"/>
                <a:cs typeface="Roboto"/>
                <a:sym typeface="Roboto"/>
              </a:rPr>
              <a:t>		</a:t>
            </a:r>
          </a:p>
          <a:p>
            <a:endParaRPr lang="en-US" sz="1100"/>
          </a:p>
        </p:txBody>
      </p:sp>
      <p:sp>
        <p:nvSpPr>
          <p:cNvPr id="6" name="Rectangle 5">
            <a:extLst>
              <a:ext uri="{FF2B5EF4-FFF2-40B4-BE49-F238E27FC236}">
                <a16:creationId xmlns:a16="http://schemas.microsoft.com/office/drawing/2014/main" id="{8E2E3D76-BFF5-BCF9-5B9A-B7C2E21B6840}"/>
              </a:ext>
            </a:extLst>
          </p:cNvPr>
          <p:cNvSpPr/>
          <p:nvPr/>
        </p:nvSpPr>
        <p:spPr>
          <a:xfrm>
            <a:off x="7004726" y="1974112"/>
            <a:ext cx="713965" cy="336833"/>
          </a:xfrm>
          <a:prstGeom prst="rect">
            <a:avLst/>
          </a:prstGeom>
          <a:solidFill>
            <a:srgbClr val="EA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COVID Patterns</a:t>
            </a:r>
          </a:p>
        </p:txBody>
      </p:sp>
      <p:sp>
        <p:nvSpPr>
          <p:cNvPr id="7" name="Rectangle 6">
            <a:extLst>
              <a:ext uri="{FF2B5EF4-FFF2-40B4-BE49-F238E27FC236}">
                <a16:creationId xmlns:a16="http://schemas.microsoft.com/office/drawing/2014/main" id="{2E9980D5-D375-46EF-C674-2D064E967093}"/>
              </a:ext>
            </a:extLst>
          </p:cNvPr>
          <p:cNvSpPr/>
          <p:nvPr/>
        </p:nvSpPr>
        <p:spPr>
          <a:xfrm>
            <a:off x="7934463" y="1974112"/>
            <a:ext cx="713965" cy="336833"/>
          </a:xfrm>
          <a:prstGeom prst="rect">
            <a:avLst/>
          </a:prstGeom>
          <a:solidFill>
            <a:srgbClr val="93C4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Healthy Patterns</a:t>
            </a:r>
          </a:p>
        </p:txBody>
      </p:sp>
      <p:sp>
        <p:nvSpPr>
          <p:cNvPr id="8" name="Rectangle 7">
            <a:extLst>
              <a:ext uri="{FF2B5EF4-FFF2-40B4-BE49-F238E27FC236}">
                <a16:creationId xmlns:a16="http://schemas.microsoft.com/office/drawing/2014/main" id="{6788677B-4F20-74F6-7F21-3C57C8A59FD7}"/>
              </a:ext>
            </a:extLst>
          </p:cNvPr>
          <p:cNvSpPr/>
          <p:nvPr/>
        </p:nvSpPr>
        <p:spPr>
          <a:xfrm>
            <a:off x="7007683" y="3882047"/>
            <a:ext cx="1643322" cy="3844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Naïve Bayes</a:t>
            </a:r>
          </a:p>
        </p:txBody>
      </p:sp>
      <p:cxnSp>
        <p:nvCxnSpPr>
          <p:cNvPr id="10" name="Straight Arrow Connector 9">
            <a:extLst>
              <a:ext uri="{FF2B5EF4-FFF2-40B4-BE49-F238E27FC236}">
                <a16:creationId xmlns:a16="http://schemas.microsoft.com/office/drawing/2014/main" id="{DC69B820-63E3-C8C4-E471-F01B6AFBAB55}"/>
              </a:ext>
            </a:extLst>
          </p:cNvPr>
          <p:cNvCxnSpPr>
            <a:cxnSpLocks/>
            <a:stCxn id="17" idx="2"/>
          </p:cNvCxnSpPr>
          <p:nvPr/>
        </p:nvCxnSpPr>
        <p:spPr>
          <a:xfrm>
            <a:off x="7361709" y="2881631"/>
            <a:ext cx="0" cy="28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136C0F-C33C-CFD2-60E2-4375025763CB}"/>
              </a:ext>
            </a:extLst>
          </p:cNvPr>
          <p:cNvCxnSpPr>
            <a:cxnSpLocks/>
            <a:stCxn id="18" idx="2"/>
          </p:cNvCxnSpPr>
          <p:nvPr/>
        </p:nvCxnSpPr>
        <p:spPr>
          <a:xfrm>
            <a:off x="8291446" y="2881633"/>
            <a:ext cx="0" cy="284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764AA8-B514-E719-87AD-2C061312B054}"/>
              </a:ext>
            </a:extLst>
          </p:cNvPr>
          <p:cNvSpPr txBox="1"/>
          <p:nvPr/>
        </p:nvSpPr>
        <p:spPr>
          <a:xfrm>
            <a:off x="8321120" y="2880967"/>
            <a:ext cx="1205946" cy="246221"/>
          </a:xfrm>
          <a:prstGeom prst="rect">
            <a:avLst/>
          </a:prstGeom>
          <a:noFill/>
        </p:spPr>
        <p:txBody>
          <a:bodyPr wrap="square">
            <a:spAutoFit/>
          </a:bodyPr>
          <a:lstStyle/>
          <a:p>
            <a:r>
              <a:rPr lang="en-US" sz="1000" err="1">
                <a:solidFill>
                  <a:schemeClr val="tx1"/>
                </a:solidFill>
              </a:rPr>
              <a:t>FreqPat</a:t>
            </a:r>
            <a:r>
              <a:rPr lang="en-US" sz="1000" baseline="-25000" err="1">
                <a:solidFill>
                  <a:schemeClr val="tx1"/>
                </a:solidFill>
              </a:rPr>
              <a:t>healthy</a:t>
            </a:r>
            <a:endParaRPr lang="en-US" sz="1000"/>
          </a:p>
        </p:txBody>
      </p:sp>
      <p:sp>
        <p:nvSpPr>
          <p:cNvPr id="16" name="TextBox 15">
            <a:extLst>
              <a:ext uri="{FF2B5EF4-FFF2-40B4-BE49-F238E27FC236}">
                <a16:creationId xmlns:a16="http://schemas.microsoft.com/office/drawing/2014/main" id="{5680DBBE-42BA-6E3D-9A87-2586D47E68C3}"/>
              </a:ext>
            </a:extLst>
          </p:cNvPr>
          <p:cNvSpPr txBox="1"/>
          <p:nvPr/>
        </p:nvSpPr>
        <p:spPr>
          <a:xfrm>
            <a:off x="7342867" y="2880968"/>
            <a:ext cx="904046" cy="246221"/>
          </a:xfrm>
          <a:prstGeom prst="rect">
            <a:avLst/>
          </a:prstGeom>
          <a:noFill/>
        </p:spPr>
        <p:txBody>
          <a:bodyPr wrap="square">
            <a:spAutoFit/>
          </a:bodyPr>
          <a:lstStyle/>
          <a:p>
            <a:r>
              <a:rPr lang="en-US" sz="1000" err="1">
                <a:solidFill>
                  <a:schemeClr val="tx1"/>
                </a:solidFill>
              </a:rPr>
              <a:t>FreqPats</a:t>
            </a:r>
            <a:r>
              <a:rPr lang="en-US" sz="1000" baseline="-25000" err="1">
                <a:solidFill>
                  <a:schemeClr val="tx1"/>
                </a:solidFill>
              </a:rPr>
              <a:t>covid</a:t>
            </a:r>
            <a:endParaRPr lang="en-US" sz="1000"/>
          </a:p>
        </p:txBody>
      </p:sp>
      <p:sp>
        <p:nvSpPr>
          <p:cNvPr id="17" name="Rectangle 16">
            <a:extLst>
              <a:ext uri="{FF2B5EF4-FFF2-40B4-BE49-F238E27FC236}">
                <a16:creationId xmlns:a16="http://schemas.microsoft.com/office/drawing/2014/main" id="{E602690A-3CB6-231E-1ECD-013ED7F108A2}"/>
              </a:ext>
            </a:extLst>
          </p:cNvPr>
          <p:cNvSpPr/>
          <p:nvPr/>
        </p:nvSpPr>
        <p:spPr>
          <a:xfrm>
            <a:off x="7004726" y="2544800"/>
            <a:ext cx="713965" cy="336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ysClr val="windowText" lastClr="000000"/>
                </a:solidFill>
              </a:rPr>
              <a:t>Apriori</a:t>
            </a:r>
            <a:r>
              <a:rPr lang="en-US" sz="1100">
                <a:solidFill>
                  <a:sysClr val="windowText" lastClr="000000"/>
                </a:solidFill>
              </a:rPr>
              <a:t> </a:t>
            </a:r>
            <a:r>
              <a:rPr lang="en-US" sz="1100" err="1">
                <a:solidFill>
                  <a:sysClr val="windowText" lastClr="000000"/>
                </a:solidFill>
              </a:rPr>
              <a:t>Alg</a:t>
            </a:r>
            <a:endParaRPr lang="en-US" sz="1100">
              <a:solidFill>
                <a:sysClr val="windowText" lastClr="000000"/>
              </a:solidFill>
            </a:endParaRPr>
          </a:p>
        </p:txBody>
      </p:sp>
      <p:sp>
        <p:nvSpPr>
          <p:cNvPr id="18" name="Rectangle 17">
            <a:extLst>
              <a:ext uri="{FF2B5EF4-FFF2-40B4-BE49-F238E27FC236}">
                <a16:creationId xmlns:a16="http://schemas.microsoft.com/office/drawing/2014/main" id="{00D5343B-3E51-E04C-E5AD-6807208917FA}"/>
              </a:ext>
            </a:extLst>
          </p:cNvPr>
          <p:cNvSpPr/>
          <p:nvPr/>
        </p:nvSpPr>
        <p:spPr>
          <a:xfrm>
            <a:off x="7934463" y="2544801"/>
            <a:ext cx="713965" cy="336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ysClr val="windowText" lastClr="000000"/>
                </a:solidFill>
              </a:rPr>
              <a:t>Apriori</a:t>
            </a:r>
            <a:r>
              <a:rPr lang="en-US" sz="1100">
                <a:solidFill>
                  <a:sysClr val="windowText" lastClr="000000"/>
                </a:solidFill>
              </a:rPr>
              <a:t> </a:t>
            </a:r>
            <a:r>
              <a:rPr lang="en-US" sz="1100" err="1">
                <a:solidFill>
                  <a:sysClr val="windowText" lastClr="000000"/>
                </a:solidFill>
              </a:rPr>
              <a:t>Alg</a:t>
            </a:r>
            <a:endParaRPr lang="en-US" sz="1100">
              <a:solidFill>
                <a:sysClr val="windowText" lastClr="000000"/>
              </a:solidFill>
            </a:endParaRPr>
          </a:p>
        </p:txBody>
      </p:sp>
      <p:cxnSp>
        <p:nvCxnSpPr>
          <p:cNvPr id="21" name="Straight Arrow Connector 20">
            <a:extLst>
              <a:ext uri="{FF2B5EF4-FFF2-40B4-BE49-F238E27FC236}">
                <a16:creationId xmlns:a16="http://schemas.microsoft.com/office/drawing/2014/main" id="{FD3F3A88-7312-6A30-C2EB-0B1F3A3BAFB4}"/>
              </a:ext>
            </a:extLst>
          </p:cNvPr>
          <p:cNvCxnSpPr>
            <a:cxnSpLocks/>
            <a:stCxn id="4" idx="2"/>
            <a:endCxn id="8" idx="0"/>
          </p:cNvCxnSpPr>
          <p:nvPr/>
        </p:nvCxnSpPr>
        <p:spPr>
          <a:xfrm>
            <a:off x="7826387" y="3651740"/>
            <a:ext cx="2957" cy="23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9BA283-2A6E-E35C-495D-7FE1F2941D6C}"/>
              </a:ext>
            </a:extLst>
          </p:cNvPr>
          <p:cNvCxnSpPr>
            <a:cxnSpLocks/>
            <a:stCxn id="6" idx="2"/>
            <a:endCxn id="17" idx="0"/>
          </p:cNvCxnSpPr>
          <p:nvPr/>
        </p:nvCxnSpPr>
        <p:spPr>
          <a:xfrm>
            <a:off x="7361709" y="2310945"/>
            <a:ext cx="0" cy="23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5877CD-B2DC-C023-8355-39B88BE8668D}"/>
              </a:ext>
            </a:extLst>
          </p:cNvPr>
          <p:cNvCxnSpPr>
            <a:cxnSpLocks/>
            <a:stCxn id="7" idx="2"/>
            <a:endCxn id="18" idx="0"/>
          </p:cNvCxnSpPr>
          <p:nvPr/>
        </p:nvCxnSpPr>
        <p:spPr>
          <a:xfrm>
            <a:off x="8291446" y="2310945"/>
            <a:ext cx="0" cy="23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9BBEDC8C-84EC-6142-CDFC-A33AB19D491E}"/>
              </a:ext>
            </a:extLst>
          </p:cNvPr>
          <p:cNvSpPr/>
          <p:nvPr/>
        </p:nvSpPr>
        <p:spPr>
          <a:xfrm>
            <a:off x="6985884" y="1428266"/>
            <a:ext cx="1662164" cy="336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All Patterns</a:t>
            </a:r>
          </a:p>
        </p:txBody>
      </p:sp>
      <p:cxnSp>
        <p:nvCxnSpPr>
          <p:cNvPr id="196" name="Straight Arrow Connector 195">
            <a:extLst>
              <a:ext uri="{FF2B5EF4-FFF2-40B4-BE49-F238E27FC236}">
                <a16:creationId xmlns:a16="http://schemas.microsoft.com/office/drawing/2014/main" id="{7C268E1F-2834-3DAE-2B25-C367ADAEEE62}"/>
              </a:ext>
            </a:extLst>
          </p:cNvPr>
          <p:cNvCxnSpPr>
            <a:cxnSpLocks/>
            <a:endCxn id="6" idx="0"/>
          </p:cNvCxnSpPr>
          <p:nvPr/>
        </p:nvCxnSpPr>
        <p:spPr>
          <a:xfrm>
            <a:off x="7361709" y="1765099"/>
            <a:ext cx="0" cy="20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2C7E3F9-1128-3319-27BA-B9E091F659C0}"/>
              </a:ext>
            </a:extLst>
          </p:cNvPr>
          <p:cNvCxnSpPr>
            <a:cxnSpLocks/>
            <a:endCxn id="7" idx="0"/>
          </p:cNvCxnSpPr>
          <p:nvPr/>
        </p:nvCxnSpPr>
        <p:spPr>
          <a:xfrm>
            <a:off x="8291445" y="1765099"/>
            <a:ext cx="1" cy="20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73567678-FD0F-4BBE-5910-3F5BCF993775}"/>
              </a:ext>
            </a:extLst>
          </p:cNvPr>
          <p:cNvCxnSpPr>
            <a:stCxn id="194" idx="1"/>
            <a:endCxn id="8" idx="1"/>
          </p:cNvCxnSpPr>
          <p:nvPr/>
        </p:nvCxnSpPr>
        <p:spPr>
          <a:xfrm rot="10800000" flipH="1" flipV="1">
            <a:off x="6985883" y="1596683"/>
            <a:ext cx="21799" cy="2477596"/>
          </a:xfrm>
          <a:prstGeom prst="bentConnector3">
            <a:avLst>
              <a:gd name="adj1" fmla="val -10486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45D6334-B1EF-F84B-D76E-8996FD9CF62B}"/>
              </a:ext>
            </a:extLst>
          </p:cNvPr>
          <p:cNvCxnSpPr>
            <a:stCxn id="8" idx="2"/>
          </p:cNvCxnSpPr>
          <p:nvPr/>
        </p:nvCxnSpPr>
        <p:spPr>
          <a:xfrm flipH="1">
            <a:off x="7826387" y="4266511"/>
            <a:ext cx="2957" cy="23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DB9D8F1-792D-791D-DFB5-8CE461043F7A}"/>
              </a:ext>
            </a:extLst>
          </p:cNvPr>
          <p:cNvSpPr txBox="1"/>
          <p:nvPr/>
        </p:nvSpPr>
        <p:spPr>
          <a:xfrm>
            <a:off x="7145752" y="4533690"/>
            <a:ext cx="1361270" cy="261610"/>
          </a:xfrm>
          <a:prstGeom prst="rect">
            <a:avLst/>
          </a:prstGeom>
          <a:noFill/>
        </p:spPr>
        <p:txBody>
          <a:bodyPr wrap="none" rtlCol="0">
            <a:spAutoFit/>
          </a:bodyPr>
          <a:lstStyle/>
          <a:p>
            <a:r>
              <a:rPr lang="en-US" sz="1100"/>
              <a:t>Classified Patterns</a:t>
            </a:r>
          </a:p>
        </p:txBody>
      </p:sp>
      <p:pic>
        <p:nvPicPr>
          <p:cNvPr id="9" name="aprio">
            <a:hlinkClick r:id="" action="ppaction://media"/>
            <a:extLst>
              <a:ext uri="{FF2B5EF4-FFF2-40B4-BE49-F238E27FC236}">
                <a16:creationId xmlns:a16="http://schemas.microsoft.com/office/drawing/2014/main" id="{D7C73294-017C-5797-FB99-3C21A561C3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2215" y="13153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Robust Model Parameter (Pattern Learning) </a:t>
            </a:r>
            <a:endParaRPr/>
          </a:p>
        </p:txBody>
      </p:sp>
      <p:sp>
        <p:nvSpPr>
          <p:cNvPr id="210" name="Google Shape;210;p28"/>
          <p:cNvSpPr txBox="1"/>
          <p:nvPr/>
        </p:nvSpPr>
        <p:spPr>
          <a:xfrm>
            <a:off x="311725" y="1464028"/>
            <a:ext cx="7873800" cy="3323957"/>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a:ea typeface="Roboto"/>
                <a:cs typeface="Roboto"/>
                <a:sym typeface="Roboto"/>
              </a:rPr>
              <a:t>Pattern length did not change any of the files</a:t>
            </a:r>
          </a:p>
          <a:p>
            <a:pPr marL="0" lvl="0" indent="0" algn="l" rtl="0">
              <a:spcBef>
                <a:spcPts val="0"/>
              </a:spcBef>
              <a:spcAft>
                <a:spcPts val="0"/>
              </a:spcAft>
              <a:buNone/>
            </a:pPr>
            <a:endParaRPr lang="en-US">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US">
                <a:ea typeface="Roboto"/>
                <a:cs typeface="Roboto"/>
                <a:sym typeface="Roboto"/>
              </a:rPr>
              <a:t>As minimum support increases: the length and number of pattern sequences decreases</a:t>
            </a:r>
            <a:endParaRPr lang="en-US">
              <a:ea typeface="Roboto"/>
              <a:cs typeface="Roboto"/>
            </a:endParaRPr>
          </a:p>
          <a:p>
            <a:pPr marL="0" lvl="0" indent="0" algn="l" rtl="0">
              <a:spcBef>
                <a:spcPts val="0"/>
              </a:spcBef>
              <a:spcAft>
                <a:spcPts val="0"/>
              </a:spcAft>
              <a:buNone/>
            </a:pPr>
            <a:endParaRPr lang="en-US">
              <a:ea typeface="Roboto"/>
              <a:cs typeface="Roboto"/>
            </a:endParaRPr>
          </a:p>
          <a:p>
            <a:pPr marL="285750" lvl="0" indent="-285750" algn="l" rtl="0">
              <a:spcBef>
                <a:spcPts val="0"/>
              </a:spcBef>
              <a:spcAft>
                <a:spcPts val="0"/>
              </a:spcAft>
              <a:buFont typeface="Arial" panose="020B0604020202020204" pitchFamily="34" charset="0"/>
              <a:buChar char="•"/>
            </a:pPr>
            <a:r>
              <a:rPr lang="en-US">
                <a:ea typeface="Roboto"/>
                <a:cs typeface="Roboto"/>
                <a:sym typeface="Roboto"/>
              </a:rPr>
              <a:t>Frequent COVID Only Patterns</a:t>
            </a:r>
          </a:p>
          <a:p>
            <a:pPr lvl="0" algn="l" rtl="0">
              <a:spcBef>
                <a:spcPts val="0"/>
              </a:spcBef>
              <a:spcAft>
                <a:spcPts val="0"/>
              </a:spcAft>
            </a:pPr>
            <a:r>
              <a:rPr lang="en-US">
                <a:ea typeface="Roboto"/>
                <a:cs typeface="Roboto"/>
                <a:sym typeface="Roboto"/>
              </a:rPr>
              <a:t>	At max support (50): [['C-AA-day']] is the only pattern</a:t>
            </a:r>
            <a:endParaRPr lang="en-US">
              <a:ea typeface="Roboto"/>
              <a:cs typeface="Roboto"/>
            </a:endParaRPr>
          </a:p>
          <a:p>
            <a:pPr lvl="3"/>
            <a:r>
              <a:rPr lang="en-US">
                <a:ea typeface="Roboto"/>
                <a:cs typeface="Roboto"/>
                <a:sym typeface="Roboto"/>
              </a:rPr>
              <a:t>	At min support (30): </a:t>
            </a:r>
            <a:r>
              <a:rPr lang="en-US" sz="800">
                <a:ea typeface="Roboto"/>
                <a:cs typeface="Roboto"/>
                <a:sym typeface="Roboto"/>
              </a:rPr>
              <a:t>[['D-AA-day', 'F-BB-day'], ['D-BB-day', 'E-BB-day'], ['D-AA-day', 'E-AA-day'], ['E-AA-day', 'C-AA-night'], ['D-AA-day', 'D-AA-night', 'C-AA-night'], ['D-BB-day', 'D-AA-night'], ['D-AA-night', 'F-BB-day'], ['C-AA-night', 'F-BB-day'], ['E-BB-day', 'D-AA-day'], ['D-BB-day', 'C-AA-night'], ['D-AA-day', 'D-AA-night', 'E-AA-day'], ['E-BB-day', 'C-AA-night'], ['E-BB-night'], ['D-BB-day', 'D-AA-day'], ['D-AA-day', 'C-AA-day'], ['D-AA-night', 'C-AA-night'], ['D-AA-day', 'C-AA-night', 'C-AA-day'], ['E-BB-day', 'D-AA-night', 'C-AA-night'], ['D-BB-day', 'D-AA-day', 'D-AA-night'], ['E-BB-day', 'C-AA-night', 'D-AA-day'], ['E-BB-day', 'E-AA-day'], ['E-BB-day', 'D-AA-night', 'D-AA-day'], ['D-BB-day', 'D-AA-night', 'C-AA-night'], ['E-BB-day', 'F-BB-day'], ['D-BB-day', 'E-BB-day', 'C-AA-night'], ['D-BB-day', 'C-AA-night', 'C-AA-day'], ['D-BB-day', 'D-AA-day', 'C-AA-night']] </a:t>
            </a:r>
            <a:r>
              <a:rPr lang="en-US" sz="1200">
                <a:ea typeface="Roboto"/>
                <a:cs typeface="Roboto"/>
                <a:sym typeface="Roboto"/>
              </a:rPr>
              <a:t> is the list of different patterns found more frequently in covid patients</a:t>
            </a:r>
            <a:endParaRPr lang="en-US" sz="1200">
              <a:ea typeface="Roboto"/>
              <a:cs typeface="Roboto"/>
            </a:endParaRPr>
          </a:p>
          <a:p>
            <a:pPr marL="0" lvl="0" indent="0" algn="l" rtl="0">
              <a:spcBef>
                <a:spcPts val="0"/>
              </a:spcBef>
              <a:spcAft>
                <a:spcPts val="0"/>
              </a:spcAft>
              <a:buNone/>
            </a:pPr>
            <a:endParaRPr lang="en-US" sz="1200">
              <a:ea typeface="Roboto"/>
              <a:cs typeface="Roboto"/>
            </a:endParaRPr>
          </a:p>
          <a:p>
            <a:r>
              <a:rPr lang="en-US" sz="1200">
                <a:ea typeface="Roboto"/>
                <a:cs typeface="Roboto"/>
                <a:sym typeface="Roboto"/>
              </a:rPr>
              <a:t>Most frequent patterns have a larger first letter, and lower second: </a:t>
            </a:r>
          </a:p>
          <a:p>
            <a:endParaRPr lang="en-US" sz="1200">
              <a:ea typeface="Roboto"/>
              <a:cs typeface="Roboto"/>
            </a:endParaRPr>
          </a:p>
          <a:p>
            <a:pPr marL="0" lvl="0" indent="0" algn="ctr" rtl="0">
              <a:spcBef>
                <a:spcPts val="0"/>
              </a:spcBef>
              <a:spcAft>
                <a:spcPts val="0"/>
              </a:spcAft>
              <a:buNone/>
            </a:pPr>
            <a:r>
              <a:rPr lang="en-US" sz="1200" b="1">
                <a:ea typeface="Roboto"/>
                <a:cs typeface="Roboto"/>
                <a:sym typeface="Roboto"/>
              </a:rPr>
              <a:t>This indicates high heart rate and low steps </a:t>
            </a:r>
            <a:r>
              <a:rPr lang="en-US" sz="1200" b="1">
                <a:ea typeface="Roboto"/>
                <a:cs typeface="Roboto"/>
                <a:sym typeface="Wingdings" panose="05000000000000000000" pitchFamily="2" charset="2"/>
              </a:rPr>
              <a:t></a:t>
            </a:r>
            <a:r>
              <a:rPr lang="en-US" sz="1200" b="1">
                <a:ea typeface="Roboto"/>
                <a:cs typeface="Roboto"/>
                <a:sym typeface="Roboto"/>
              </a:rPr>
              <a:t> High Resting Heart Rate</a:t>
            </a:r>
            <a:endParaRPr lang="en-US" sz="1200" b="1">
              <a:ea typeface="Roboto"/>
              <a:cs typeface="Roboto"/>
            </a:endParaRPr>
          </a:p>
          <a:p>
            <a:pPr marL="0" lvl="0" indent="0" algn="l" rtl="0">
              <a:spcBef>
                <a:spcPts val="0"/>
              </a:spcBef>
              <a:spcAft>
                <a:spcPts val="0"/>
              </a:spcAft>
              <a:buNone/>
            </a:pPr>
            <a:endParaRPr lang="en-US">
              <a:ea typeface="Roboto"/>
              <a:cs typeface="Roboto"/>
            </a:endParaRPr>
          </a:p>
        </p:txBody>
      </p:sp>
      <p:sp>
        <p:nvSpPr>
          <p:cNvPr id="3" name="TextBox 2">
            <a:extLst>
              <a:ext uri="{FF2B5EF4-FFF2-40B4-BE49-F238E27FC236}">
                <a16:creationId xmlns:a16="http://schemas.microsoft.com/office/drawing/2014/main" id="{AA6E0B5B-AEF3-7808-8EC4-ABEFA97C1E3B}"/>
              </a:ext>
            </a:extLst>
          </p:cNvPr>
          <p:cNvSpPr txBox="1"/>
          <p:nvPr/>
        </p:nvSpPr>
        <p:spPr>
          <a:xfrm>
            <a:off x="2898211" y="4642575"/>
            <a:ext cx="3084499" cy="246221"/>
          </a:xfrm>
          <a:prstGeom prst="rect">
            <a:avLst/>
          </a:prstGeom>
          <a:noFill/>
        </p:spPr>
        <p:txBody>
          <a:bodyPr wrap="none" rtlCol="0">
            <a:spAutoFit/>
          </a:bodyPr>
          <a:lstStyle/>
          <a:p>
            <a:r>
              <a:rPr lang="en-US" sz="1000">
                <a:solidFill>
                  <a:schemeClr val="tx1"/>
                </a:solidFill>
              </a:rPr>
              <a:t>‘</a:t>
            </a:r>
            <a:r>
              <a:rPr lang="en-US" sz="1000">
                <a:solidFill>
                  <a:srgbClr val="FFC000"/>
                </a:solidFill>
              </a:rPr>
              <a:t>Heart Rate Pattern </a:t>
            </a:r>
            <a:r>
              <a:rPr lang="en-US" sz="1000">
                <a:solidFill>
                  <a:schemeClr val="tx1"/>
                </a:solidFill>
              </a:rPr>
              <a:t>– </a:t>
            </a:r>
            <a:r>
              <a:rPr lang="en-US" sz="1000">
                <a:solidFill>
                  <a:srgbClr val="7030A0"/>
                </a:solidFill>
              </a:rPr>
              <a:t>Steps Pattern </a:t>
            </a:r>
            <a:r>
              <a:rPr lang="en-US" sz="1000">
                <a:solidFill>
                  <a:schemeClr val="tx1"/>
                </a:solidFill>
              </a:rPr>
              <a:t>– </a:t>
            </a:r>
            <a:r>
              <a:rPr lang="en-US" sz="1000">
                <a:solidFill>
                  <a:schemeClr val="accent1">
                    <a:lumMod val="75000"/>
                    <a:lumOff val="25000"/>
                  </a:schemeClr>
                </a:solidFill>
              </a:rPr>
              <a:t>Time Pattern</a:t>
            </a:r>
            <a:r>
              <a:rPr lang="en-US" sz="1000">
                <a:solidFill>
                  <a:schemeClr val="tx1"/>
                </a:solidFill>
              </a:rPr>
              <a:t>’</a:t>
            </a:r>
            <a:endParaRPr lang="en-US" sz="1000">
              <a:solidFill>
                <a:srgbClr val="FF0000"/>
              </a:solidFill>
            </a:endParaRPr>
          </a:p>
        </p:txBody>
      </p:sp>
      <p:sp>
        <p:nvSpPr>
          <p:cNvPr id="4" name="TextBox 3">
            <a:extLst>
              <a:ext uri="{FF2B5EF4-FFF2-40B4-BE49-F238E27FC236}">
                <a16:creationId xmlns:a16="http://schemas.microsoft.com/office/drawing/2014/main" id="{979BF2D3-9997-4197-BB4B-5218AC3AA298}"/>
              </a:ext>
            </a:extLst>
          </p:cNvPr>
          <p:cNvSpPr txBox="1"/>
          <p:nvPr/>
        </p:nvSpPr>
        <p:spPr>
          <a:xfrm>
            <a:off x="3794760" y="4787985"/>
            <a:ext cx="1120820" cy="307777"/>
          </a:xfrm>
          <a:prstGeom prst="rect">
            <a:avLst/>
          </a:prstGeom>
          <a:noFill/>
        </p:spPr>
        <p:txBody>
          <a:bodyPr wrap="none" rtlCol="0">
            <a:spAutoFit/>
          </a:bodyPr>
          <a:lstStyle/>
          <a:p>
            <a:r>
              <a:rPr lang="en-US"/>
              <a:t>Pattern Key</a:t>
            </a:r>
          </a:p>
        </p:txBody>
      </p:sp>
      <p:pic>
        <p:nvPicPr>
          <p:cNvPr id="5" name="Pattern Params">
            <a:hlinkClick r:id="" action="ppaction://media"/>
            <a:extLst>
              <a:ext uri="{FF2B5EF4-FFF2-40B4-BE49-F238E27FC236}">
                <a16:creationId xmlns:a16="http://schemas.microsoft.com/office/drawing/2014/main" id="{8B01ADBD-5D0F-3F82-7DAE-E3C2F618C9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780" y="2642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Metrics - Part II</a:t>
            </a:r>
            <a:endParaRPr/>
          </a:p>
        </p:txBody>
      </p:sp>
      <p:pic>
        <p:nvPicPr>
          <p:cNvPr id="216" name="Google Shape;216;p29"/>
          <p:cNvPicPr preferRelativeResize="0"/>
          <p:nvPr/>
        </p:nvPicPr>
        <p:blipFill>
          <a:blip r:embed="rId5">
            <a:alphaModFix/>
          </a:blip>
          <a:stretch>
            <a:fillRect/>
          </a:stretch>
        </p:blipFill>
        <p:spPr>
          <a:xfrm>
            <a:off x="1828800" y="2017714"/>
            <a:ext cx="5486400" cy="1914525"/>
          </a:xfrm>
          <a:prstGeom prst="rect">
            <a:avLst/>
          </a:prstGeom>
          <a:noFill/>
          <a:ln>
            <a:noFill/>
          </a:ln>
        </p:spPr>
      </p:pic>
      <p:sp>
        <p:nvSpPr>
          <p:cNvPr id="2" name="TextBox 1">
            <a:extLst>
              <a:ext uri="{FF2B5EF4-FFF2-40B4-BE49-F238E27FC236}">
                <a16:creationId xmlns:a16="http://schemas.microsoft.com/office/drawing/2014/main" id="{A96181FB-D0C7-3E2E-994B-391119CCCAC3}"/>
              </a:ext>
            </a:extLst>
          </p:cNvPr>
          <p:cNvSpPr txBox="1"/>
          <p:nvPr/>
        </p:nvSpPr>
        <p:spPr>
          <a:xfrm>
            <a:off x="2366107" y="4671439"/>
            <a:ext cx="4411785" cy="307777"/>
          </a:xfrm>
          <a:prstGeom prst="rect">
            <a:avLst/>
          </a:prstGeom>
          <a:noFill/>
        </p:spPr>
        <p:txBody>
          <a:bodyPr wrap="none" rtlCol="0">
            <a:spAutoFit/>
          </a:bodyPr>
          <a:lstStyle/>
          <a:p>
            <a:r>
              <a:rPr lang="en-US"/>
              <a:t>True Positive: Correctly classifying a COVID+ section</a:t>
            </a:r>
          </a:p>
        </p:txBody>
      </p:sp>
      <p:pic>
        <p:nvPicPr>
          <p:cNvPr id="4" name="Performance">
            <a:hlinkClick r:id="" action="ppaction://media"/>
            <a:extLst>
              <a:ext uri="{FF2B5EF4-FFF2-40B4-BE49-F238E27FC236}">
                <a16:creationId xmlns:a16="http://schemas.microsoft.com/office/drawing/2014/main" id="{2CFBFAE1-97DD-990B-B1E7-88CB65B6AF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3963" y="865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Results - Part III</a:t>
            </a:r>
            <a:endParaRPr/>
          </a:p>
        </p:txBody>
      </p:sp>
      <p:graphicFrame>
        <p:nvGraphicFramePr>
          <p:cNvPr id="222" name="Google Shape;222;p30"/>
          <p:cNvGraphicFramePr/>
          <p:nvPr>
            <p:extLst>
              <p:ext uri="{D42A27DB-BD31-4B8C-83A1-F6EECF244321}">
                <p14:modId xmlns:p14="http://schemas.microsoft.com/office/powerpoint/2010/main" val="2816022024"/>
              </p:ext>
            </p:extLst>
          </p:nvPr>
        </p:nvGraphicFramePr>
        <p:xfrm>
          <a:off x="952500" y="1486075"/>
          <a:ext cx="7239000" cy="5211900"/>
        </p:xfrm>
        <a:graphic>
          <a:graphicData uri="http://schemas.openxmlformats.org/drawingml/2006/table">
            <a:tbl>
              <a:tblPr>
                <a:noFill/>
                <a:tableStyleId>{265434D5-5157-48F3-A21F-D7C1FA9BB650}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Minimum Support</a:t>
                      </a:r>
                      <a:endParaRPr/>
                    </a:p>
                  </a:txBody>
                  <a:tcPr marL="91425" marR="91425" marT="91425" marB="91425"/>
                </a:tc>
                <a:tc>
                  <a:txBody>
                    <a:bodyPr/>
                    <a:lstStyle/>
                    <a:p>
                      <a:pPr marL="0" lvl="0" indent="0" algn="l" rtl="0">
                        <a:spcBef>
                          <a:spcPts val="0"/>
                        </a:spcBef>
                        <a:spcAft>
                          <a:spcPts val="0"/>
                        </a:spcAft>
                        <a:buNone/>
                      </a:pPr>
                      <a:r>
                        <a:rPr lang="en"/>
                        <a:t>Sensitivity</a:t>
                      </a:r>
                      <a:endParaRPr/>
                    </a:p>
                  </a:txBody>
                  <a:tcPr marL="91425" marR="91425" marT="91425" marB="91425"/>
                </a:tc>
                <a:tc>
                  <a:txBody>
                    <a:bodyPr/>
                    <a:lstStyle/>
                    <a:p>
                      <a:pPr marL="0" lvl="0" indent="0" algn="l" rtl="0">
                        <a:spcBef>
                          <a:spcPts val="0"/>
                        </a:spcBef>
                        <a:spcAft>
                          <a:spcPts val="0"/>
                        </a:spcAft>
                        <a:buNone/>
                      </a:pPr>
                      <a:r>
                        <a:rPr lang="en"/>
                        <a:t>Specificity</a:t>
                      </a:r>
                      <a:endParaRPr/>
                    </a:p>
                  </a:txBody>
                  <a:tcPr marL="91425" marR="91425" marT="91425" marB="91425"/>
                </a:tc>
                <a:tc>
                  <a:txBody>
                    <a:bodyPr/>
                    <a:lstStyle/>
                    <a:p>
                      <a:pPr marL="0" lvl="0" indent="0" algn="l" rtl="0">
                        <a:spcBef>
                          <a:spcPts val="0"/>
                        </a:spcBef>
                        <a:spcAft>
                          <a:spcPts val="0"/>
                        </a:spcAft>
                        <a:buNone/>
                      </a:pPr>
                      <a:r>
                        <a:rPr lang="en"/>
                        <a:t>Average </a:t>
                      </a:r>
                      <a:endParaRPr/>
                    </a:p>
                    <a:p>
                      <a:pPr marL="0" lvl="0" indent="0" algn="l" rtl="0">
                        <a:spcBef>
                          <a:spcPts val="0"/>
                        </a:spcBef>
                        <a:spcAft>
                          <a:spcPts val="0"/>
                        </a:spcAft>
                        <a:buNone/>
                      </a:pPr>
                      <a:r>
                        <a:rPr lang="en"/>
                        <a:t>[Sens, Spec]</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30</a:t>
                      </a:r>
                      <a:endParaRPr/>
                    </a:p>
                  </a:txBody>
                  <a:tcPr marL="91425" marR="91425" marT="91425" marB="91425"/>
                </a:tc>
                <a:tc>
                  <a:txBody>
                    <a:bodyPr/>
                    <a:lstStyle/>
                    <a:p>
                      <a:pPr marL="0" lvl="0" indent="0" algn="l" rtl="0">
                        <a:spcBef>
                          <a:spcPts val="0"/>
                        </a:spcBef>
                        <a:spcAft>
                          <a:spcPts val="0"/>
                        </a:spcAft>
                        <a:buNone/>
                      </a:pPr>
                      <a:r>
                        <a:rPr lang="en"/>
                        <a:t>0.653,0.365, 0.620, 0.776, 0.276</a:t>
                      </a:r>
                      <a:endParaRPr/>
                    </a:p>
                  </a:txBody>
                  <a:tcPr marL="91425" marR="91425" marT="91425" marB="91425"/>
                </a:tc>
                <a:tc>
                  <a:txBody>
                    <a:bodyPr/>
                    <a:lstStyle/>
                    <a:p>
                      <a:pPr marL="0" lvl="0" indent="0" algn="l" rtl="0">
                        <a:spcBef>
                          <a:spcPts val="0"/>
                        </a:spcBef>
                        <a:spcAft>
                          <a:spcPts val="0"/>
                        </a:spcAft>
                        <a:buNone/>
                      </a:pPr>
                      <a:r>
                        <a:rPr lang="en"/>
                        <a:t>0.458,0.388,0.387, 0.389,0.421</a:t>
                      </a:r>
                      <a:endParaRPr/>
                    </a:p>
                  </a:txBody>
                  <a:tcPr marL="91425" marR="91425" marT="91425" marB="91425"/>
                </a:tc>
                <a:tc>
                  <a:txBody>
                    <a:bodyPr/>
                    <a:lstStyle/>
                    <a:p>
                      <a:pPr marL="0" lvl="0" indent="0" algn="l" rtl="0">
                        <a:spcBef>
                          <a:spcPts val="0"/>
                        </a:spcBef>
                        <a:spcAft>
                          <a:spcPts val="0"/>
                        </a:spcAft>
                        <a:buNone/>
                      </a:pPr>
                      <a:r>
                        <a:rPr lang="en"/>
                        <a:t>[0.6, 0.467]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35</a:t>
                      </a:r>
                      <a:endParaRPr/>
                    </a:p>
                  </a:txBody>
                  <a:tcPr marL="91425" marR="91425" marT="91425" marB="91425"/>
                </a:tc>
                <a:tc>
                  <a:txBody>
                    <a:bodyPr/>
                    <a:lstStyle/>
                    <a:p>
                      <a:pPr marL="0" lvl="0" indent="0" algn="l" rtl="0">
                        <a:spcBef>
                          <a:spcPts val="0"/>
                        </a:spcBef>
                        <a:spcAft>
                          <a:spcPts val="0"/>
                        </a:spcAft>
                        <a:buNone/>
                      </a:pPr>
                      <a:r>
                        <a:rPr lang="en"/>
                        <a:t>0.184, 0.428, 0.25,.443,0.411</a:t>
                      </a:r>
                      <a:endParaRPr/>
                    </a:p>
                  </a:txBody>
                  <a:tcPr marL="91425" marR="91425" marT="91425" marB="91425"/>
                </a:tc>
                <a:tc>
                  <a:txBody>
                    <a:bodyPr/>
                    <a:lstStyle/>
                    <a:p>
                      <a:pPr marL="0" lvl="0" indent="0" algn="l" rtl="0">
                        <a:spcBef>
                          <a:spcPts val="0"/>
                        </a:spcBef>
                        <a:spcAft>
                          <a:spcPts val="0"/>
                        </a:spcAft>
                        <a:buNone/>
                      </a:pPr>
                      <a:r>
                        <a:rPr lang="en"/>
                        <a:t>0.702,0.650,0.645, 0.651,0.648</a:t>
                      </a:r>
                      <a:endParaRPr/>
                    </a:p>
                  </a:txBody>
                  <a:tcPr marL="91425" marR="91425" marT="91425" marB="91425"/>
                </a:tc>
                <a:tc>
                  <a:txBody>
                    <a:bodyPr/>
                    <a:lstStyle/>
                    <a:p>
                      <a:pPr marL="0" lvl="0" indent="0" algn="l" rtl="0">
                        <a:spcBef>
                          <a:spcPts val="0"/>
                        </a:spcBef>
                        <a:spcAft>
                          <a:spcPts val="0"/>
                        </a:spcAft>
                        <a:buNone/>
                      </a:pPr>
                      <a:r>
                        <a:rPr lang="en"/>
                        <a:t>[0.366,0.704]</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40</a:t>
                      </a:r>
                      <a:endParaRPr/>
                    </a:p>
                  </a:txBody>
                  <a:tcPr marL="91425" marR="91425" marT="91425" marB="91425"/>
                </a:tc>
                <a:tc>
                  <a:txBody>
                    <a:bodyPr/>
                    <a:lstStyle/>
                    <a:p>
                      <a:pPr marL="0" lvl="0" indent="0" algn="l" rtl="0">
                        <a:spcBef>
                          <a:spcPts val="0"/>
                        </a:spcBef>
                        <a:spcAft>
                          <a:spcPts val="0"/>
                        </a:spcAft>
                        <a:buNone/>
                      </a:pPr>
                      <a:r>
                        <a:rPr lang="en"/>
                        <a:t>0.316,0.602,0.653, 0.569,0.606</a:t>
                      </a:r>
                      <a:endParaRPr/>
                    </a:p>
                  </a:txBody>
                  <a:tcPr marL="91425" marR="91425" marT="91425" marB="91425"/>
                </a:tc>
                <a:tc>
                  <a:txBody>
                    <a:bodyPr/>
                    <a:lstStyle/>
                    <a:p>
                      <a:pPr marL="0" lvl="0" indent="0" algn="l" rtl="0">
                        <a:spcBef>
                          <a:spcPts val="0"/>
                        </a:spcBef>
                        <a:spcAft>
                          <a:spcPts val="0"/>
                        </a:spcAft>
                        <a:buNone/>
                      </a:pPr>
                      <a:r>
                        <a:rPr lang="en"/>
                        <a:t>0.466,0.473,0.514, 0.424, 0.635</a:t>
                      </a:r>
                      <a:endParaRPr/>
                    </a:p>
                  </a:txBody>
                  <a:tcPr marL="91425" marR="91425" marT="91425" marB="91425"/>
                </a:tc>
                <a:tc>
                  <a:txBody>
                    <a:bodyPr/>
                    <a:lstStyle/>
                    <a:p>
                      <a:pPr marL="0" lvl="0" indent="0" algn="l" rtl="0">
                        <a:spcBef>
                          <a:spcPts val="0"/>
                        </a:spcBef>
                        <a:spcAft>
                          <a:spcPts val="0"/>
                        </a:spcAft>
                        <a:buNone/>
                      </a:pPr>
                      <a:r>
                        <a:rPr lang="en"/>
                        <a:t>[0.556,0.511]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0.21,0.388, 0.538,0.582,0.164</a:t>
                      </a:r>
                      <a:endParaRPr/>
                    </a:p>
                  </a:txBody>
                  <a:tcPr marL="91425" marR="91425" marT="91425" marB="91425"/>
                </a:tc>
                <a:tc>
                  <a:txBody>
                    <a:bodyPr/>
                    <a:lstStyle/>
                    <a:p>
                      <a:pPr marL="0" lvl="0" indent="0" algn="l" rtl="0">
                        <a:spcBef>
                          <a:spcPts val="0"/>
                        </a:spcBef>
                        <a:spcAft>
                          <a:spcPts val="0"/>
                        </a:spcAft>
                        <a:buNone/>
                      </a:pPr>
                      <a:r>
                        <a:rPr lang="en"/>
                        <a:t>0.767,0.65,0.684, 0.721,0.777</a:t>
                      </a:r>
                      <a:endParaRPr/>
                    </a:p>
                  </a:txBody>
                  <a:tcPr marL="91425" marR="91425" marT="91425" marB="91425"/>
                </a:tc>
                <a:tc>
                  <a:txBody>
                    <a:bodyPr/>
                    <a:lstStyle/>
                    <a:p>
                      <a:pPr marL="0" lvl="0" indent="0" algn="l" rtl="0">
                        <a:spcBef>
                          <a:spcPts val="0"/>
                        </a:spcBef>
                        <a:spcAft>
                          <a:spcPts val="0"/>
                        </a:spcAft>
                        <a:buNone/>
                      </a:pPr>
                      <a:r>
                        <a:rPr lang="en"/>
                        <a:t>[0.328,0.724]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50</a:t>
                      </a:r>
                      <a:endParaRPr/>
                    </a:p>
                  </a:txBody>
                  <a:tcPr marL="91425" marR="91425" marT="91425" marB="91425"/>
                </a:tc>
                <a:tc>
                  <a:txBody>
                    <a:bodyPr/>
                    <a:lstStyle/>
                    <a:p>
                      <a:pPr marL="0" lvl="0" indent="0" algn="l" rtl="0">
                        <a:spcBef>
                          <a:spcPts val="0"/>
                        </a:spcBef>
                        <a:spcAft>
                          <a:spcPts val="0"/>
                        </a:spcAft>
                        <a:buNone/>
                      </a:pPr>
                      <a:r>
                        <a:rPr lang="en"/>
                        <a:t>0.29,0.245,0.578, 0.279,0.141</a:t>
                      </a:r>
                      <a:endParaRPr/>
                    </a:p>
                  </a:txBody>
                  <a:tcPr marL="91425" marR="91425" marT="91425" marB="91425"/>
                </a:tc>
                <a:tc>
                  <a:txBody>
                    <a:bodyPr/>
                    <a:lstStyle/>
                    <a:p>
                      <a:pPr marL="0" lvl="0" indent="0" algn="l" rtl="0">
                        <a:spcBef>
                          <a:spcPts val="0"/>
                        </a:spcBef>
                        <a:spcAft>
                          <a:spcPts val="0"/>
                        </a:spcAft>
                        <a:buNone/>
                      </a:pPr>
                      <a:r>
                        <a:rPr lang="en"/>
                        <a:t>0.893,0.757,0.744, 0.821,0.77</a:t>
                      </a:r>
                      <a:endParaRPr/>
                    </a:p>
                  </a:txBody>
                  <a:tcPr marL="91425" marR="91425" marT="91425" marB="91425"/>
                </a:tc>
                <a:tc>
                  <a:txBody>
                    <a:bodyPr/>
                    <a:lstStyle/>
                    <a:p>
                      <a:pPr marL="0" lvl="0" indent="0" algn="l" rtl="0">
                        <a:spcBef>
                          <a:spcPts val="0"/>
                        </a:spcBef>
                        <a:spcAft>
                          <a:spcPts val="0"/>
                        </a:spcAft>
                        <a:buNone/>
                      </a:pPr>
                      <a:r>
                        <a:rPr lang="en"/>
                        <a:t>[0.257,0.777]</a:t>
                      </a:r>
                      <a:endParaRPr/>
                    </a:p>
                  </a:txBody>
                  <a:tcPr marL="91425" marR="91425" marT="91425" marB="91425"/>
                </a:tc>
                <a:extLst>
                  <a:ext uri="{0D108BD9-81ED-4DB2-BD59-A6C34878D82A}">
                    <a16:rowId xmlns:a16="http://schemas.microsoft.com/office/drawing/2014/main" val="10005"/>
                  </a:ext>
                </a:extLst>
              </a:tr>
            </a:tbl>
          </a:graphicData>
        </a:graphic>
      </p:graphicFrame>
      <p:pic>
        <p:nvPicPr>
          <p:cNvPr id="2" name="Model Results">
            <a:hlinkClick r:id="" action="ppaction://media"/>
            <a:extLst>
              <a:ext uri="{FF2B5EF4-FFF2-40B4-BE49-F238E27FC236}">
                <a16:creationId xmlns:a16="http://schemas.microsoft.com/office/drawing/2014/main" id="{3ACC7EDE-81B1-3CC3-32DE-DA9464DB0D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4745"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preprocessing</a:t>
            </a:r>
            <a:endParaRPr/>
          </a:p>
        </p:txBody>
      </p:sp>
      <p:sp>
        <p:nvSpPr>
          <p:cNvPr id="228" name="Google Shape;228;p31"/>
          <p:cNvSpPr txBox="1"/>
          <p:nvPr/>
        </p:nvSpPr>
        <p:spPr>
          <a:xfrm>
            <a:off x="1450100" y="1859100"/>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229" name="Google Shape;229;p31"/>
          <p:cNvSpPr txBox="1"/>
          <p:nvPr/>
        </p:nvSpPr>
        <p:spPr>
          <a:xfrm>
            <a:off x="643575" y="1413825"/>
            <a:ext cx="39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a:t>
            </a:r>
            <a:r>
              <a:rPr lang="en"/>
              <a:t>esting </a:t>
            </a:r>
            <a:r>
              <a:rPr lang="en" b="1"/>
              <a:t>H</a:t>
            </a:r>
            <a:r>
              <a:rPr lang="en"/>
              <a:t>eart </a:t>
            </a:r>
            <a:r>
              <a:rPr lang="en" b="1"/>
              <a:t>R</a:t>
            </a:r>
            <a:r>
              <a:rPr lang="en"/>
              <a:t>ate</a:t>
            </a:r>
            <a:endParaRPr/>
          </a:p>
        </p:txBody>
      </p:sp>
      <p:sp>
        <p:nvSpPr>
          <p:cNvPr id="230" name="Google Shape;230;p31"/>
          <p:cNvSpPr txBox="1"/>
          <p:nvPr/>
        </p:nvSpPr>
        <p:spPr>
          <a:xfrm>
            <a:off x="3254925" y="1380425"/>
            <a:ext cx="6159900" cy="9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a:solidFill>
                  <a:srgbClr val="000000"/>
                </a:solidFill>
                <a:highlight>
                  <a:srgbClr val="FFFFFF"/>
                </a:highlight>
              </a:rPr>
              <a:t>define RHR as the HR measurements recorded when there were zero steps taken during a rolling time window of the preceding 12 minutes (including the current minute).</a:t>
            </a:r>
            <a:endParaRPr sz="1650">
              <a:solidFill>
                <a:srgbClr val="000000"/>
              </a:solidFill>
              <a:highlight>
                <a:srgbClr val="FFFFFF"/>
              </a:highlight>
            </a:endParaRPr>
          </a:p>
        </p:txBody>
      </p:sp>
      <p:cxnSp>
        <p:nvCxnSpPr>
          <p:cNvPr id="231" name="Google Shape;231;p31"/>
          <p:cNvCxnSpPr/>
          <p:nvPr/>
        </p:nvCxnSpPr>
        <p:spPr>
          <a:xfrm>
            <a:off x="1078275" y="3360700"/>
            <a:ext cx="1164900" cy="0"/>
          </a:xfrm>
          <a:prstGeom prst="straightConnector1">
            <a:avLst/>
          </a:prstGeom>
          <a:noFill/>
          <a:ln w="19050" cap="flat" cmpd="sng">
            <a:solidFill>
              <a:srgbClr val="595959"/>
            </a:solidFill>
            <a:prstDash val="solid"/>
            <a:round/>
            <a:headEnd type="none" w="med" len="med"/>
            <a:tailEnd type="none" w="med" len="med"/>
          </a:ln>
        </p:spPr>
      </p:cxnSp>
      <p:sp>
        <p:nvSpPr>
          <p:cNvPr id="232" name="Google Shape;232;p31"/>
          <p:cNvSpPr txBox="1"/>
          <p:nvPr/>
        </p:nvSpPr>
        <p:spPr>
          <a:xfrm>
            <a:off x="136325" y="3073850"/>
            <a:ext cx="7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RHR</a:t>
            </a:r>
            <a:endParaRPr/>
          </a:p>
        </p:txBody>
      </p:sp>
      <p:sp>
        <p:nvSpPr>
          <p:cNvPr id="233" name="Google Shape;233;p31"/>
          <p:cNvSpPr/>
          <p:nvPr/>
        </p:nvSpPr>
        <p:spPr>
          <a:xfrm rot="-5400000">
            <a:off x="2813425" y="2662550"/>
            <a:ext cx="123900" cy="946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p:nvPr/>
        </p:nvSpPr>
        <p:spPr>
          <a:xfrm>
            <a:off x="2665700" y="3030375"/>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cxnSp>
        <p:nvCxnSpPr>
          <p:cNvPr id="235" name="Google Shape;235;p31"/>
          <p:cNvCxnSpPr/>
          <p:nvPr/>
        </p:nvCxnSpPr>
        <p:spPr>
          <a:xfrm>
            <a:off x="2193500" y="3354375"/>
            <a:ext cx="4176900" cy="0"/>
          </a:xfrm>
          <a:prstGeom prst="straightConnector1">
            <a:avLst/>
          </a:prstGeom>
          <a:noFill/>
          <a:ln w="19050" cap="flat" cmpd="sng">
            <a:solidFill>
              <a:srgbClr val="FF9900"/>
            </a:solidFill>
            <a:prstDash val="solid"/>
            <a:round/>
            <a:headEnd type="none" w="med" len="med"/>
            <a:tailEnd type="none" w="med" len="med"/>
          </a:ln>
        </p:spPr>
      </p:cxnSp>
      <p:cxnSp>
        <p:nvCxnSpPr>
          <p:cNvPr id="236" name="Google Shape;236;p31"/>
          <p:cNvCxnSpPr/>
          <p:nvPr/>
        </p:nvCxnSpPr>
        <p:spPr>
          <a:xfrm>
            <a:off x="6311825" y="3360700"/>
            <a:ext cx="1066200" cy="0"/>
          </a:xfrm>
          <a:prstGeom prst="straightConnector1">
            <a:avLst/>
          </a:prstGeom>
          <a:noFill/>
          <a:ln w="19050" cap="flat" cmpd="sng">
            <a:solidFill>
              <a:srgbClr val="595959"/>
            </a:solidFill>
            <a:prstDash val="solid"/>
            <a:round/>
            <a:headEnd type="none" w="med" len="med"/>
            <a:tailEnd type="none" w="med" len="med"/>
          </a:ln>
        </p:spPr>
      </p:cxnSp>
      <p:sp>
        <p:nvSpPr>
          <p:cNvPr id="237" name="Google Shape;237;p31"/>
          <p:cNvSpPr txBox="1"/>
          <p:nvPr/>
        </p:nvSpPr>
        <p:spPr>
          <a:xfrm>
            <a:off x="1828225" y="3486575"/>
            <a:ext cx="2094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Symptoms onset</a:t>
            </a:r>
            <a:endParaRPr sz="1100"/>
          </a:p>
        </p:txBody>
      </p:sp>
      <p:sp>
        <p:nvSpPr>
          <p:cNvPr id="238" name="Google Shape;238;p31"/>
          <p:cNvSpPr txBox="1"/>
          <p:nvPr/>
        </p:nvSpPr>
        <p:spPr>
          <a:xfrm>
            <a:off x="5736000" y="3474050"/>
            <a:ext cx="2094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Recovery</a:t>
            </a:r>
            <a:endParaRPr sz="1100"/>
          </a:p>
        </p:txBody>
      </p:sp>
      <p:sp>
        <p:nvSpPr>
          <p:cNvPr id="239" name="Google Shape;239;p31"/>
          <p:cNvSpPr/>
          <p:nvPr/>
        </p:nvSpPr>
        <p:spPr>
          <a:xfrm rot="-5400000">
            <a:off x="1744271" y="2841525"/>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txBox="1"/>
          <p:nvPr/>
        </p:nvSpPr>
        <p:spPr>
          <a:xfrm>
            <a:off x="1633813" y="30738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41" name="Google Shape;241;p31"/>
          <p:cNvSpPr txBox="1"/>
          <p:nvPr/>
        </p:nvSpPr>
        <p:spPr>
          <a:xfrm>
            <a:off x="1378575" y="2739075"/>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42" name="Google Shape;242;p31"/>
          <p:cNvSpPr txBox="1"/>
          <p:nvPr/>
        </p:nvSpPr>
        <p:spPr>
          <a:xfrm>
            <a:off x="2494675" y="2749725"/>
            <a:ext cx="106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Positive</a:t>
            </a:r>
            <a:endParaRPr/>
          </a:p>
        </p:txBody>
      </p:sp>
      <p:sp>
        <p:nvSpPr>
          <p:cNvPr id="243" name="Google Shape;243;p31"/>
          <p:cNvSpPr txBox="1"/>
          <p:nvPr/>
        </p:nvSpPr>
        <p:spPr>
          <a:xfrm>
            <a:off x="3893350" y="30738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44" name="Google Shape;244;p31"/>
          <p:cNvSpPr txBox="1"/>
          <p:nvPr/>
        </p:nvSpPr>
        <p:spPr>
          <a:xfrm>
            <a:off x="3744400" y="2689625"/>
            <a:ext cx="106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Positive</a:t>
            </a:r>
            <a:endParaRPr/>
          </a:p>
        </p:txBody>
      </p:sp>
      <p:sp>
        <p:nvSpPr>
          <p:cNvPr id="245" name="Google Shape;245;p31"/>
          <p:cNvSpPr/>
          <p:nvPr/>
        </p:nvSpPr>
        <p:spPr>
          <a:xfrm rot="-5400000">
            <a:off x="5617675" y="2662550"/>
            <a:ext cx="123900" cy="946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rot="-5400000">
            <a:off x="4067600" y="2662550"/>
            <a:ext cx="123900" cy="946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txBox="1"/>
          <p:nvPr/>
        </p:nvSpPr>
        <p:spPr>
          <a:xfrm>
            <a:off x="5493550" y="30738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48" name="Google Shape;248;p31"/>
          <p:cNvSpPr txBox="1"/>
          <p:nvPr/>
        </p:nvSpPr>
        <p:spPr>
          <a:xfrm>
            <a:off x="5206375" y="2739075"/>
            <a:ext cx="106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Positive</a:t>
            </a:r>
            <a:endParaRPr/>
          </a:p>
        </p:txBody>
      </p:sp>
      <p:sp>
        <p:nvSpPr>
          <p:cNvPr id="249" name="Google Shape;249;p31"/>
          <p:cNvSpPr txBox="1"/>
          <p:nvPr/>
        </p:nvSpPr>
        <p:spPr>
          <a:xfrm>
            <a:off x="6636375" y="2739075"/>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50" name="Google Shape;250;p31"/>
          <p:cNvSpPr/>
          <p:nvPr/>
        </p:nvSpPr>
        <p:spPr>
          <a:xfrm rot="-5400000">
            <a:off x="6925871" y="2841525"/>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txBox="1"/>
          <p:nvPr/>
        </p:nvSpPr>
        <p:spPr>
          <a:xfrm>
            <a:off x="6815413" y="30738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52" name="Google Shape;252;p31"/>
          <p:cNvSpPr txBox="1"/>
          <p:nvPr/>
        </p:nvSpPr>
        <p:spPr>
          <a:xfrm>
            <a:off x="136325" y="4143425"/>
            <a:ext cx="7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RHR</a:t>
            </a:r>
            <a:endParaRPr/>
          </a:p>
        </p:txBody>
      </p:sp>
      <p:cxnSp>
        <p:nvCxnSpPr>
          <p:cNvPr id="253" name="Google Shape;253;p31"/>
          <p:cNvCxnSpPr/>
          <p:nvPr/>
        </p:nvCxnSpPr>
        <p:spPr>
          <a:xfrm>
            <a:off x="1109150" y="4405500"/>
            <a:ext cx="6345600" cy="0"/>
          </a:xfrm>
          <a:prstGeom prst="straightConnector1">
            <a:avLst/>
          </a:prstGeom>
          <a:noFill/>
          <a:ln w="19050" cap="flat" cmpd="sng">
            <a:solidFill>
              <a:srgbClr val="595959"/>
            </a:solidFill>
            <a:prstDash val="solid"/>
            <a:round/>
            <a:headEnd type="none" w="med" len="med"/>
            <a:tailEnd type="none" w="med" len="med"/>
          </a:ln>
        </p:spPr>
      </p:cxnSp>
      <p:sp>
        <p:nvSpPr>
          <p:cNvPr id="254" name="Google Shape;254;p31"/>
          <p:cNvSpPr txBox="1"/>
          <p:nvPr/>
        </p:nvSpPr>
        <p:spPr>
          <a:xfrm>
            <a:off x="1149975" y="3805875"/>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55" name="Google Shape;255;p31"/>
          <p:cNvSpPr/>
          <p:nvPr/>
        </p:nvSpPr>
        <p:spPr>
          <a:xfrm rot="-5400000">
            <a:off x="1515671" y="3832125"/>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txBox="1"/>
          <p:nvPr/>
        </p:nvSpPr>
        <p:spPr>
          <a:xfrm>
            <a:off x="1405213" y="40644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57" name="Google Shape;257;p31"/>
          <p:cNvSpPr txBox="1"/>
          <p:nvPr/>
        </p:nvSpPr>
        <p:spPr>
          <a:xfrm>
            <a:off x="2632750" y="3817938"/>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58" name="Google Shape;258;p31"/>
          <p:cNvSpPr/>
          <p:nvPr/>
        </p:nvSpPr>
        <p:spPr>
          <a:xfrm rot="-5400000">
            <a:off x="2998446" y="3844188"/>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p:nvPr/>
        </p:nvSpPr>
        <p:spPr>
          <a:xfrm>
            <a:off x="2887988" y="4076513"/>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60" name="Google Shape;260;p31"/>
          <p:cNvSpPr txBox="1"/>
          <p:nvPr/>
        </p:nvSpPr>
        <p:spPr>
          <a:xfrm>
            <a:off x="4426575" y="3805875"/>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61" name="Google Shape;261;p31"/>
          <p:cNvSpPr/>
          <p:nvPr/>
        </p:nvSpPr>
        <p:spPr>
          <a:xfrm rot="-5400000">
            <a:off x="4792271" y="3832125"/>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txBox="1"/>
          <p:nvPr/>
        </p:nvSpPr>
        <p:spPr>
          <a:xfrm>
            <a:off x="4681813" y="40644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63" name="Google Shape;263;p31"/>
          <p:cNvSpPr txBox="1"/>
          <p:nvPr/>
        </p:nvSpPr>
        <p:spPr>
          <a:xfrm>
            <a:off x="6026775" y="3805875"/>
            <a:ext cx="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Negative</a:t>
            </a:r>
            <a:endParaRPr/>
          </a:p>
        </p:txBody>
      </p:sp>
      <p:sp>
        <p:nvSpPr>
          <p:cNvPr id="264" name="Google Shape;264;p31"/>
          <p:cNvSpPr/>
          <p:nvPr/>
        </p:nvSpPr>
        <p:spPr>
          <a:xfrm rot="-5400000">
            <a:off x="6392471" y="3832125"/>
            <a:ext cx="161100" cy="625500"/>
          </a:xfrm>
          <a:prstGeom prst="righ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txBox="1"/>
          <p:nvPr/>
        </p:nvSpPr>
        <p:spPr>
          <a:xfrm>
            <a:off x="6282013" y="4064450"/>
            <a:ext cx="7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8H</a:t>
            </a:r>
            <a:endParaRPr/>
          </a:p>
        </p:txBody>
      </p:sp>
      <p:sp>
        <p:nvSpPr>
          <p:cNvPr id="266" name="Google Shape;266;p31"/>
          <p:cNvSpPr txBox="1"/>
          <p:nvPr/>
        </p:nvSpPr>
        <p:spPr>
          <a:xfrm>
            <a:off x="7647075" y="3073700"/>
            <a:ext cx="9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Covid</a:t>
            </a:r>
            <a:endParaRPr/>
          </a:p>
        </p:txBody>
      </p:sp>
      <p:sp>
        <p:nvSpPr>
          <p:cNvPr id="267" name="Google Shape;267;p31"/>
          <p:cNvSpPr txBox="1"/>
          <p:nvPr/>
        </p:nvSpPr>
        <p:spPr>
          <a:xfrm>
            <a:off x="7626975" y="4064450"/>
            <a:ext cx="9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Healthy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Long Short-Term Memory networks (LSTM) </a:t>
            </a:r>
            <a:r>
              <a:rPr lang="en" sz="2400"/>
              <a:t>- Part II </a:t>
            </a:r>
            <a:endParaRPr sz="2400"/>
          </a:p>
        </p:txBody>
      </p:sp>
      <p:sp>
        <p:nvSpPr>
          <p:cNvPr id="3" name="TextBox 2">
            <a:extLst>
              <a:ext uri="{FF2B5EF4-FFF2-40B4-BE49-F238E27FC236}">
                <a16:creationId xmlns:a16="http://schemas.microsoft.com/office/drawing/2014/main" id="{7346FFD0-04A5-9F83-9B5A-2AC76C37DC9B}"/>
              </a:ext>
            </a:extLst>
          </p:cNvPr>
          <p:cNvSpPr txBox="1"/>
          <p:nvPr/>
        </p:nvSpPr>
        <p:spPr>
          <a:xfrm>
            <a:off x="56618" y="1520684"/>
            <a:ext cx="3562882" cy="3801041"/>
          </a:xfrm>
          <a:prstGeom prst="rect">
            <a:avLst/>
          </a:prstGeom>
          <a:noFill/>
        </p:spPr>
        <p:txBody>
          <a:bodyPr wrap="square" rtlCol="0">
            <a:spAutoFit/>
          </a:bodyPr>
          <a:lstStyle/>
          <a:p>
            <a:pPr marL="457200" lvl="0" indent="-325755" algn="l" rtl="0">
              <a:spcBef>
                <a:spcPts val="0"/>
              </a:spcBef>
              <a:spcAft>
                <a:spcPts val="0"/>
              </a:spcAft>
              <a:buSzPct val="100000"/>
              <a:buChar char="●"/>
            </a:pPr>
            <a:r>
              <a:rPr lang="en-US" sz="1100"/>
              <a:t>LSTMs learn temporal dependencies in timeseries data </a:t>
            </a:r>
            <a:r>
              <a:rPr lang="en-US" sz="1100" i="1"/>
              <a:t>very </a:t>
            </a:r>
            <a:r>
              <a:rPr lang="en-US" sz="1100"/>
              <a:t>well over long and short periods of time</a:t>
            </a:r>
          </a:p>
          <a:p>
            <a:pPr marL="457200" lvl="0" indent="-325755" algn="l" rtl="0">
              <a:spcBef>
                <a:spcPts val="0"/>
              </a:spcBef>
              <a:spcAft>
                <a:spcPts val="0"/>
              </a:spcAft>
              <a:buSzPct val="100000"/>
              <a:buChar char="●"/>
            </a:pPr>
            <a:endParaRPr lang="en-US" sz="1100"/>
          </a:p>
          <a:p>
            <a:pPr marL="457200" lvl="0" indent="-325755" algn="l" rtl="0">
              <a:spcBef>
                <a:spcPts val="0"/>
              </a:spcBef>
              <a:spcAft>
                <a:spcPts val="0"/>
              </a:spcAft>
              <a:buSzPct val="100000"/>
              <a:buChar char="●"/>
            </a:pPr>
            <a:r>
              <a:rPr lang="en-US" sz="1100"/>
              <a:t>Used in prior works for COVID-19 anomaly detection with strong results (</a:t>
            </a:r>
            <a:r>
              <a:rPr lang="en-US" sz="1100" i="1" err="1"/>
              <a:t>Bogu</a:t>
            </a:r>
            <a:r>
              <a:rPr lang="en-US" sz="1100" i="1"/>
              <a:t> et. al, </a:t>
            </a:r>
            <a:r>
              <a:rPr lang="en-US" sz="1100" i="1" err="1"/>
              <a:t>Abir</a:t>
            </a:r>
            <a:r>
              <a:rPr lang="en-US" sz="1100" i="1"/>
              <a:t> et. al</a:t>
            </a:r>
            <a:r>
              <a:rPr lang="en-US" sz="1100"/>
              <a:t>)</a:t>
            </a:r>
          </a:p>
          <a:p>
            <a:pPr marL="457200" lvl="0" indent="-325755" algn="l" rtl="0">
              <a:spcBef>
                <a:spcPts val="0"/>
              </a:spcBef>
              <a:spcAft>
                <a:spcPts val="0"/>
              </a:spcAft>
              <a:buSzPct val="100000"/>
              <a:buChar char="●"/>
            </a:pPr>
            <a:endParaRPr lang="en-US" sz="1100"/>
          </a:p>
          <a:p>
            <a:pPr marL="457200" lvl="0" indent="-325755" algn="l" rtl="0">
              <a:spcBef>
                <a:spcPts val="0"/>
              </a:spcBef>
              <a:spcAft>
                <a:spcPts val="0"/>
              </a:spcAft>
              <a:buSzPct val="100000"/>
              <a:buChar char="●"/>
            </a:pPr>
            <a:r>
              <a:rPr lang="en-US" sz="1100"/>
              <a:t>LSTM is made up of cells that selectively retain and reject information that represents the whole sequence being fed in.</a:t>
            </a:r>
          </a:p>
          <a:p>
            <a:pPr marL="457200" lvl="0" indent="-325755" algn="l" rtl="0">
              <a:spcBef>
                <a:spcPts val="0"/>
              </a:spcBef>
              <a:spcAft>
                <a:spcPts val="0"/>
              </a:spcAft>
              <a:buSzPct val="100000"/>
              <a:buChar char="●"/>
            </a:pPr>
            <a:endParaRPr lang="en-US" sz="1100"/>
          </a:p>
          <a:p>
            <a:pPr marL="457200" lvl="0" indent="-325755" algn="l" rtl="0">
              <a:spcBef>
                <a:spcPts val="0"/>
              </a:spcBef>
              <a:spcAft>
                <a:spcPts val="0"/>
              </a:spcAft>
              <a:buSzPct val="100000"/>
              <a:buChar char="●"/>
            </a:pPr>
            <a:endParaRPr lang="en-US" sz="1100"/>
          </a:p>
          <a:p>
            <a:pPr marL="457200" lvl="0" indent="-325755" algn="l" rtl="0">
              <a:spcBef>
                <a:spcPts val="0"/>
              </a:spcBef>
              <a:spcAft>
                <a:spcPts val="0"/>
              </a:spcAft>
              <a:buSzPct val="100000"/>
              <a:buChar char="●"/>
            </a:pPr>
            <a:r>
              <a:rPr lang="en-US" sz="1100"/>
              <a:t>Hyperparameters: </a:t>
            </a:r>
          </a:p>
          <a:p>
            <a:pPr marL="131445" lvl="1">
              <a:buSzPct val="100000"/>
            </a:pPr>
            <a:r>
              <a:rPr lang="en-US" sz="1100"/>
              <a:t>	LSTM hidden state units: 16-128</a:t>
            </a:r>
          </a:p>
          <a:p>
            <a:pPr marL="131445" lvl="1">
              <a:buSzPct val="100000"/>
            </a:pPr>
            <a:r>
              <a:rPr lang="en-US" sz="1100"/>
              <a:t>	Number of layers: 3-8</a:t>
            </a:r>
          </a:p>
          <a:p>
            <a:pPr marL="131445" lvl="1">
              <a:buSzPct val="100000"/>
            </a:pPr>
            <a:r>
              <a:rPr lang="en-US" sz="1100"/>
              <a:t>	Batch Size: 16-128</a:t>
            </a:r>
          </a:p>
          <a:p>
            <a:pPr marL="131445" lvl="1">
              <a:buSzPct val="100000"/>
            </a:pPr>
            <a:r>
              <a:rPr lang="en-US" sz="1100"/>
              <a:t>	Learning rate: 1e-4 - 0.05</a:t>
            </a:r>
          </a:p>
          <a:p>
            <a:pPr marL="131445" lvl="1">
              <a:buSzPct val="100000"/>
            </a:pPr>
            <a:endParaRPr lang="en-US" sz="1100"/>
          </a:p>
          <a:p>
            <a:pPr marL="131445" lvl="1">
              <a:buSzPct val="100000"/>
            </a:pPr>
            <a:r>
              <a:rPr lang="en-US" sz="1100"/>
              <a:t>	</a:t>
            </a:r>
          </a:p>
          <a:p>
            <a:pPr marL="457200" lvl="0" indent="0" algn="l" rtl="0">
              <a:spcBef>
                <a:spcPts val="1200"/>
              </a:spcBef>
              <a:spcAft>
                <a:spcPts val="1200"/>
              </a:spcAft>
              <a:buNone/>
            </a:pPr>
            <a:endParaRPr lang="en-US" sz="1100"/>
          </a:p>
        </p:txBody>
      </p:sp>
      <p:pic>
        <p:nvPicPr>
          <p:cNvPr id="5" name="Picture 4">
            <a:extLst>
              <a:ext uri="{FF2B5EF4-FFF2-40B4-BE49-F238E27FC236}">
                <a16:creationId xmlns:a16="http://schemas.microsoft.com/office/drawing/2014/main" id="{25AE09CF-FA4E-73CC-6BE5-D15AAA6982E2}"/>
              </a:ext>
            </a:extLst>
          </p:cNvPr>
          <p:cNvPicPr>
            <a:picLocks noChangeAspect="1"/>
          </p:cNvPicPr>
          <p:nvPr/>
        </p:nvPicPr>
        <p:blipFill>
          <a:blip r:embed="rId5"/>
          <a:stretch>
            <a:fillRect/>
          </a:stretch>
        </p:blipFill>
        <p:spPr>
          <a:xfrm>
            <a:off x="6548082" y="1798045"/>
            <a:ext cx="2389245" cy="1702972"/>
          </a:xfrm>
          <a:prstGeom prst="rect">
            <a:avLst/>
          </a:prstGeom>
        </p:spPr>
      </p:pic>
      <p:pic>
        <p:nvPicPr>
          <p:cNvPr id="7" name="Picture 6">
            <a:extLst>
              <a:ext uri="{FF2B5EF4-FFF2-40B4-BE49-F238E27FC236}">
                <a16:creationId xmlns:a16="http://schemas.microsoft.com/office/drawing/2014/main" id="{76303EEF-4C8B-47EF-BAF2-6D557F3BBC91}"/>
              </a:ext>
            </a:extLst>
          </p:cNvPr>
          <p:cNvPicPr>
            <a:picLocks noChangeAspect="1"/>
          </p:cNvPicPr>
          <p:nvPr/>
        </p:nvPicPr>
        <p:blipFill>
          <a:blip r:embed="rId6"/>
          <a:stretch>
            <a:fillRect/>
          </a:stretch>
        </p:blipFill>
        <p:spPr>
          <a:xfrm>
            <a:off x="7069641" y="3510803"/>
            <a:ext cx="1767277" cy="614181"/>
          </a:xfrm>
          <a:prstGeom prst="rect">
            <a:avLst/>
          </a:prstGeom>
        </p:spPr>
      </p:pic>
      <p:pic>
        <p:nvPicPr>
          <p:cNvPr id="9" name="Picture 8">
            <a:extLst>
              <a:ext uri="{FF2B5EF4-FFF2-40B4-BE49-F238E27FC236}">
                <a16:creationId xmlns:a16="http://schemas.microsoft.com/office/drawing/2014/main" id="{EF29D78C-8E14-00BF-047B-C2598C43AFC4}"/>
              </a:ext>
            </a:extLst>
          </p:cNvPr>
          <p:cNvPicPr>
            <a:picLocks noChangeAspect="1"/>
          </p:cNvPicPr>
          <p:nvPr/>
        </p:nvPicPr>
        <p:blipFill>
          <a:blip r:embed="rId7"/>
          <a:stretch>
            <a:fillRect/>
          </a:stretch>
        </p:blipFill>
        <p:spPr>
          <a:xfrm>
            <a:off x="3619500" y="1932915"/>
            <a:ext cx="2841735" cy="2192069"/>
          </a:xfrm>
          <a:prstGeom prst="rect">
            <a:avLst/>
          </a:prstGeom>
        </p:spPr>
      </p:pic>
      <p:pic>
        <p:nvPicPr>
          <p:cNvPr id="10" name="LSTM">
            <a:hlinkClick r:id="" action="ppaction://media"/>
            <a:extLst>
              <a:ext uri="{FF2B5EF4-FFF2-40B4-BE49-F238E27FC236}">
                <a16:creationId xmlns:a16="http://schemas.microsoft.com/office/drawing/2014/main" id="{83541A74-AEE4-4A42-5B96-3EFA788898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11675" y="10486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98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180854" y="74949"/>
            <a:ext cx="7472905" cy="179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600" dirty="0"/>
              <a:t>Contributions</a:t>
            </a:r>
            <a:endParaRPr lang="en-US" sz="6600">
              <a:cs typeface="Calibri Light"/>
            </a:endParaRPr>
          </a:p>
        </p:txBody>
      </p:sp>
      <p:sp>
        <p:nvSpPr>
          <p:cNvPr id="77" name="Google Shape;77;p15"/>
          <p:cNvSpPr txBox="1"/>
          <p:nvPr/>
        </p:nvSpPr>
        <p:spPr>
          <a:xfrm>
            <a:off x="606050" y="-12065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78" name="Google Shape;78;p15"/>
          <p:cNvPicPr preferRelativeResize="0"/>
          <p:nvPr/>
        </p:nvPicPr>
        <p:blipFill>
          <a:blip r:embed="rId3">
            <a:alphaModFix/>
          </a:blip>
          <a:stretch>
            <a:fillRect/>
          </a:stretch>
        </p:blipFill>
        <p:spPr>
          <a:xfrm>
            <a:off x="4705101" y="3410175"/>
            <a:ext cx="1334350" cy="1402076"/>
          </a:xfrm>
          <a:prstGeom prst="rect">
            <a:avLst/>
          </a:prstGeom>
          <a:noFill/>
          <a:ln>
            <a:noFill/>
          </a:ln>
        </p:spPr>
      </p:pic>
      <p:pic>
        <p:nvPicPr>
          <p:cNvPr id="79" name="Google Shape;79;p15"/>
          <p:cNvPicPr preferRelativeResize="0"/>
          <p:nvPr/>
        </p:nvPicPr>
        <p:blipFill>
          <a:blip r:embed="rId4">
            <a:alphaModFix/>
          </a:blip>
          <a:stretch>
            <a:fillRect/>
          </a:stretch>
        </p:blipFill>
        <p:spPr>
          <a:xfrm>
            <a:off x="4605925" y="1306675"/>
            <a:ext cx="1380294" cy="1505775"/>
          </a:xfrm>
          <a:prstGeom prst="rect">
            <a:avLst/>
          </a:prstGeom>
          <a:noFill/>
          <a:ln>
            <a:noFill/>
          </a:ln>
        </p:spPr>
      </p:pic>
      <p:pic>
        <p:nvPicPr>
          <p:cNvPr id="80" name="Google Shape;80;p15"/>
          <p:cNvPicPr preferRelativeResize="0"/>
          <p:nvPr/>
        </p:nvPicPr>
        <p:blipFill>
          <a:blip r:embed="rId5">
            <a:alphaModFix/>
          </a:blip>
          <a:stretch>
            <a:fillRect/>
          </a:stretch>
        </p:blipFill>
        <p:spPr>
          <a:xfrm>
            <a:off x="445300" y="3323788"/>
            <a:ext cx="1576125" cy="1505763"/>
          </a:xfrm>
          <a:prstGeom prst="rect">
            <a:avLst/>
          </a:prstGeom>
          <a:noFill/>
          <a:ln>
            <a:noFill/>
          </a:ln>
        </p:spPr>
      </p:pic>
      <p:pic>
        <p:nvPicPr>
          <p:cNvPr id="81" name="Google Shape;81;p15"/>
          <p:cNvPicPr preferRelativeResize="0"/>
          <p:nvPr/>
        </p:nvPicPr>
        <p:blipFill>
          <a:blip r:embed="rId6">
            <a:alphaModFix/>
          </a:blip>
          <a:stretch>
            <a:fillRect/>
          </a:stretch>
        </p:blipFill>
        <p:spPr>
          <a:xfrm>
            <a:off x="445300" y="1306675"/>
            <a:ext cx="1576125" cy="1576125"/>
          </a:xfrm>
          <a:prstGeom prst="rect">
            <a:avLst/>
          </a:prstGeom>
          <a:noFill/>
          <a:ln>
            <a:noFill/>
          </a:ln>
        </p:spPr>
      </p:pic>
      <p:sp>
        <p:nvSpPr>
          <p:cNvPr id="82" name="Google Shape;82;p15"/>
          <p:cNvSpPr txBox="1"/>
          <p:nvPr/>
        </p:nvSpPr>
        <p:spPr>
          <a:xfrm>
            <a:off x="2246875" y="1421175"/>
            <a:ext cx="2121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Cheng Ding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LSTM model</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Data preprocessing</a:t>
            </a:r>
            <a:endParaRPr>
              <a:latin typeface="Roboto"/>
              <a:ea typeface="Roboto"/>
              <a:cs typeface="Roboto"/>
              <a:sym typeface="Roboto"/>
            </a:endParaRPr>
          </a:p>
        </p:txBody>
      </p:sp>
      <p:sp>
        <p:nvSpPr>
          <p:cNvPr id="83" name="Google Shape;83;p15"/>
          <p:cNvSpPr txBox="1"/>
          <p:nvPr/>
        </p:nvSpPr>
        <p:spPr>
          <a:xfrm>
            <a:off x="2223288" y="3508625"/>
            <a:ext cx="21210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Zewei Lei</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Data preprocessing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Mock-up GUI</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Presentation</a:t>
            </a:r>
            <a:endParaRPr>
              <a:latin typeface="Roboto"/>
              <a:ea typeface="Roboto"/>
              <a:cs typeface="Roboto"/>
              <a:sym typeface="Roboto"/>
            </a:endParaRPr>
          </a:p>
        </p:txBody>
      </p:sp>
      <p:sp>
        <p:nvSpPr>
          <p:cNvPr id="84" name="Google Shape;84;p15"/>
          <p:cNvSpPr txBox="1"/>
          <p:nvPr/>
        </p:nvSpPr>
        <p:spPr>
          <a:xfrm>
            <a:off x="6224275" y="1556875"/>
            <a:ext cx="2121000" cy="831300"/>
          </a:xfrm>
          <a:prstGeom prst="rect">
            <a:avLst/>
          </a:prstGeom>
          <a:solidFill>
            <a:schemeClr val="bg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David Lin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LSTM model</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Pattern Classifier</a:t>
            </a:r>
            <a:endParaRPr>
              <a:latin typeface="Roboto"/>
              <a:ea typeface="Roboto"/>
              <a:cs typeface="Roboto"/>
              <a:sym typeface="Roboto"/>
            </a:endParaRPr>
          </a:p>
        </p:txBody>
      </p:sp>
      <p:sp>
        <p:nvSpPr>
          <p:cNvPr id="85" name="Google Shape;85;p15"/>
          <p:cNvSpPr txBox="1"/>
          <p:nvPr/>
        </p:nvSpPr>
        <p:spPr>
          <a:xfrm>
            <a:off x="6309875" y="3661025"/>
            <a:ext cx="21210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Jayden Myers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LSTM model</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Pattern Classifier</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preprocessing</a:t>
            </a:r>
            <a:endParaRPr/>
          </a:p>
        </p:txBody>
      </p:sp>
      <p:sp>
        <p:nvSpPr>
          <p:cNvPr id="280" name="Google Shape;280;p33"/>
          <p:cNvSpPr txBox="1"/>
          <p:nvPr/>
        </p:nvSpPr>
        <p:spPr>
          <a:xfrm>
            <a:off x="818000" y="1945850"/>
            <a:ext cx="159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1" name="Google Shape;281;p33"/>
          <p:cNvSpPr txBox="1"/>
          <p:nvPr/>
        </p:nvSpPr>
        <p:spPr>
          <a:xfrm>
            <a:off x="0" y="2677100"/>
            <a:ext cx="19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Data augmentation</a:t>
            </a:r>
            <a:endParaRPr/>
          </a:p>
        </p:txBody>
      </p:sp>
      <p:graphicFrame>
        <p:nvGraphicFramePr>
          <p:cNvPr id="282" name="Google Shape;282;p33"/>
          <p:cNvGraphicFramePr/>
          <p:nvPr/>
        </p:nvGraphicFramePr>
        <p:xfrm>
          <a:off x="3865100" y="2192975"/>
          <a:ext cx="5184225" cy="1920150"/>
        </p:xfrm>
        <a:graphic>
          <a:graphicData uri="http://schemas.openxmlformats.org/drawingml/2006/table">
            <a:tbl>
              <a:tblPr>
                <a:noFill/>
                <a:tableStyleId>{265434D5-5157-48F3-A21F-D7C1FA9BB650}</a:tableStyleId>
              </a:tblPr>
              <a:tblGrid>
                <a:gridCol w="1523825">
                  <a:extLst>
                    <a:ext uri="{9D8B030D-6E8A-4147-A177-3AD203B41FA5}">
                      <a16:colId xmlns:a16="http://schemas.microsoft.com/office/drawing/2014/main" val="20000"/>
                    </a:ext>
                  </a:extLst>
                </a:gridCol>
                <a:gridCol w="1350300">
                  <a:extLst>
                    <a:ext uri="{9D8B030D-6E8A-4147-A177-3AD203B41FA5}">
                      <a16:colId xmlns:a16="http://schemas.microsoft.com/office/drawing/2014/main" val="20001"/>
                    </a:ext>
                  </a:extLst>
                </a:gridCol>
                <a:gridCol w="23101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#patients</a:t>
                      </a:r>
                      <a:endParaRPr/>
                    </a:p>
                  </a:txBody>
                  <a:tcPr marL="91425" marR="91425" marT="91425" marB="91425"/>
                </a:tc>
                <a:tc>
                  <a:txBody>
                    <a:bodyPr/>
                    <a:lstStyle/>
                    <a:p>
                      <a:pPr marL="0" lvl="0" indent="0" algn="ctr" rtl="0">
                        <a:spcBef>
                          <a:spcPts val="0"/>
                        </a:spcBef>
                        <a:spcAft>
                          <a:spcPts val="0"/>
                        </a:spcAft>
                        <a:buNone/>
                      </a:pPr>
                      <a:r>
                        <a:rPr lang="en"/>
                        <a:t>#strips</a:t>
                      </a:r>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t>Covid patients</a:t>
                      </a:r>
                      <a:endParaRPr/>
                    </a:p>
                  </a:txBody>
                  <a:tcPr marL="91425" marR="91425" marT="91425" marB="91425"/>
                </a:tc>
                <a:tc>
                  <a:txBody>
                    <a:bodyPr/>
                    <a:lstStyle/>
                    <a:p>
                      <a:pPr marL="0" lvl="0" indent="0" algn="ctr" rtl="0">
                        <a:spcBef>
                          <a:spcPts val="0"/>
                        </a:spcBef>
                        <a:spcAft>
                          <a:spcPts val="0"/>
                        </a:spcAft>
                        <a:buNone/>
                      </a:pPr>
                      <a:r>
                        <a:rPr lang="en"/>
                        <a:t>32</a:t>
                      </a:r>
                      <a:endParaRPr/>
                    </a:p>
                  </a:txBody>
                  <a:tcPr marL="91425" marR="91425" marT="91425" marB="91425"/>
                </a:tc>
                <a:tc>
                  <a:txBody>
                    <a:bodyPr/>
                    <a:lstStyle/>
                    <a:p>
                      <a:pPr marL="0" lvl="0" indent="0" algn="ctr" rtl="0">
                        <a:spcBef>
                          <a:spcPts val="0"/>
                        </a:spcBef>
                        <a:spcAft>
                          <a:spcPts val="0"/>
                        </a:spcAft>
                        <a:buNone/>
                      </a:pPr>
                      <a:r>
                        <a:rPr lang="en"/>
                        <a:t>5716/45728(after DA)</a:t>
                      </a:r>
                      <a:endParaRPr/>
                    </a:p>
                  </a:txBody>
                  <a:tcPr marL="91425" marR="91425" marT="91425" marB="91425"/>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a:t>Healthy patients</a:t>
                      </a:r>
                      <a:endParaRPr/>
                    </a:p>
                  </a:txBody>
                  <a:tcPr marL="91425" marR="91425" marT="91425" marB="91425"/>
                </a:tc>
                <a:tc>
                  <a:txBody>
                    <a:bodyPr/>
                    <a:lstStyle/>
                    <a:p>
                      <a:pPr marL="0" lvl="0" indent="0" algn="ctr" rtl="0">
                        <a:spcBef>
                          <a:spcPts val="0"/>
                        </a:spcBef>
                        <a:spcAft>
                          <a:spcPts val="0"/>
                        </a:spcAft>
                        <a:buNone/>
                      </a:pPr>
                      <a:r>
                        <a:rPr lang="en"/>
                        <a:t>74</a:t>
                      </a:r>
                      <a:endParaRPr/>
                    </a:p>
                  </a:txBody>
                  <a:tcPr marL="91425" marR="91425" marT="91425" marB="91425"/>
                </a:tc>
                <a:tc>
                  <a:txBody>
                    <a:bodyPr/>
                    <a:lstStyle/>
                    <a:p>
                      <a:pPr marL="0" lvl="0" indent="0" algn="ctr" rtl="0">
                        <a:spcBef>
                          <a:spcPts val="0"/>
                        </a:spcBef>
                        <a:spcAft>
                          <a:spcPts val="0"/>
                        </a:spcAft>
                        <a:buNone/>
                      </a:pPr>
                      <a:r>
                        <a:rPr lang="en"/>
                        <a:t>54571</a:t>
                      </a:r>
                      <a:endParaRPr/>
                    </a:p>
                  </a:txBody>
                  <a:tcPr marL="91425" marR="91425" marT="91425" marB="91425"/>
                </a:tc>
                <a:extLst>
                  <a:ext uri="{0D108BD9-81ED-4DB2-BD59-A6C34878D82A}">
                    <a16:rowId xmlns:a16="http://schemas.microsoft.com/office/drawing/2014/main" val="10002"/>
                  </a:ext>
                </a:extLst>
              </a:tr>
            </a:tbl>
          </a:graphicData>
        </a:graphic>
      </p:graphicFrame>
      <p:sp>
        <p:nvSpPr>
          <p:cNvPr id="283" name="Google Shape;283;p33"/>
          <p:cNvSpPr/>
          <p:nvPr/>
        </p:nvSpPr>
        <p:spPr>
          <a:xfrm>
            <a:off x="1623625" y="2218525"/>
            <a:ext cx="247800" cy="1350900"/>
          </a:xfrm>
          <a:prstGeom prst="leftBrace">
            <a:avLst>
              <a:gd name="adj1" fmla="val 50000"/>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txBox="1"/>
          <p:nvPr/>
        </p:nvSpPr>
        <p:spPr>
          <a:xfrm>
            <a:off x="1871425" y="2047375"/>
            <a:ext cx="2206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Scaling</a:t>
            </a:r>
            <a:endParaRPr/>
          </a:p>
          <a:p>
            <a:pPr marL="457200" lvl="0" indent="-317500" algn="l" rtl="0">
              <a:spcBef>
                <a:spcPts val="0"/>
              </a:spcBef>
              <a:spcAft>
                <a:spcPts val="0"/>
              </a:spcAft>
              <a:buSzPts val="1400"/>
              <a:buChar char="●"/>
            </a:pPr>
            <a:r>
              <a:rPr lang="en"/>
              <a:t>Rotation</a:t>
            </a:r>
            <a:endParaRPr/>
          </a:p>
          <a:p>
            <a:pPr marL="457200" lvl="0" indent="-317500" algn="l" rtl="0">
              <a:spcBef>
                <a:spcPts val="0"/>
              </a:spcBef>
              <a:spcAft>
                <a:spcPts val="0"/>
              </a:spcAft>
              <a:buSzPts val="1400"/>
              <a:buChar char="●"/>
            </a:pPr>
            <a:r>
              <a:rPr lang="en"/>
              <a:t>Permutation</a:t>
            </a:r>
            <a:endParaRPr/>
          </a:p>
          <a:p>
            <a:pPr marL="457200" lvl="0" indent="-317500" algn="l" rtl="0">
              <a:spcBef>
                <a:spcPts val="0"/>
              </a:spcBef>
              <a:spcAft>
                <a:spcPts val="0"/>
              </a:spcAft>
              <a:buSzPts val="1400"/>
              <a:buChar char="●"/>
            </a:pPr>
            <a:r>
              <a:rPr lang="en"/>
              <a:t>Magnitude_warp</a:t>
            </a:r>
            <a:endParaRPr/>
          </a:p>
          <a:p>
            <a:pPr marL="457200" lvl="0" indent="-317500" algn="l" rtl="0">
              <a:spcBef>
                <a:spcPts val="0"/>
              </a:spcBef>
              <a:spcAft>
                <a:spcPts val="0"/>
              </a:spcAft>
              <a:buSzPts val="1400"/>
              <a:buChar char="●"/>
            </a:pPr>
            <a:r>
              <a:rPr lang="en"/>
              <a:t>Time_warp</a:t>
            </a:r>
            <a:endParaRPr/>
          </a:p>
          <a:p>
            <a:pPr marL="457200" lvl="0" indent="-317500" algn="l" rtl="0">
              <a:spcBef>
                <a:spcPts val="0"/>
              </a:spcBef>
              <a:spcAft>
                <a:spcPts val="0"/>
              </a:spcAft>
              <a:buSzPts val="1400"/>
              <a:buChar char="●"/>
            </a:pPr>
            <a:r>
              <a:rPr lang="en"/>
              <a:t>window_slice</a:t>
            </a:r>
            <a:endParaRPr/>
          </a:p>
          <a:p>
            <a:pPr marL="457200" lvl="0" indent="-317500" algn="l" rtl="0">
              <a:spcBef>
                <a:spcPts val="0"/>
              </a:spcBef>
              <a:spcAft>
                <a:spcPts val="0"/>
              </a:spcAft>
              <a:buSzPts val="1400"/>
              <a:buChar char="●"/>
            </a:pPr>
            <a:r>
              <a:rPr lang="en"/>
              <a:t>window_warp</a:t>
            </a:r>
            <a:endParaRPr/>
          </a:p>
        </p:txBody>
      </p:sp>
      <p:pic>
        <p:nvPicPr>
          <p:cNvPr id="2" name="20.">
            <a:hlinkClick r:id="" action="ppaction://media"/>
            <a:extLst>
              <a:ext uri="{FF2B5EF4-FFF2-40B4-BE49-F238E27FC236}">
                <a16:creationId xmlns:a16="http://schemas.microsoft.com/office/drawing/2014/main" id="{0EE74D59-4555-D6F1-659F-66B76D43AD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26542" y="44979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52"/>
    </mc:Choice>
    <mc:Fallback xmlns="">
      <p:transition spd="slow" advTm="835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AutoML does not work</a:t>
            </a:r>
            <a:endParaRPr/>
          </a:p>
        </p:txBody>
      </p:sp>
      <p:pic>
        <p:nvPicPr>
          <p:cNvPr id="290" name="Google Shape;290;p34"/>
          <p:cNvPicPr preferRelativeResize="0"/>
          <p:nvPr/>
        </p:nvPicPr>
        <p:blipFill>
          <a:blip r:embed="rId5">
            <a:alphaModFix/>
          </a:blip>
          <a:stretch>
            <a:fillRect/>
          </a:stretch>
        </p:blipFill>
        <p:spPr>
          <a:xfrm>
            <a:off x="237350" y="1921500"/>
            <a:ext cx="5015899" cy="2586475"/>
          </a:xfrm>
          <a:prstGeom prst="rect">
            <a:avLst/>
          </a:prstGeom>
          <a:noFill/>
          <a:ln>
            <a:noFill/>
          </a:ln>
        </p:spPr>
      </p:pic>
      <p:sp>
        <p:nvSpPr>
          <p:cNvPr id="291" name="Google Shape;291;p34"/>
          <p:cNvSpPr txBox="1"/>
          <p:nvPr/>
        </p:nvSpPr>
        <p:spPr>
          <a:xfrm>
            <a:off x="5874750" y="2906938"/>
            <a:ext cx="2503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Autokeras is difficult to deal with imbalance dataset. We have to tune the parameters manually.</a:t>
            </a:r>
            <a:endParaRPr>
              <a:latin typeface="Roboto"/>
              <a:ea typeface="Roboto"/>
              <a:cs typeface="Roboto"/>
              <a:sym typeface="Roboto"/>
            </a:endParaRPr>
          </a:p>
        </p:txBody>
      </p:sp>
      <p:pic>
        <p:nvPicPr>
          <p:cNvPr id="2" name="21.">
            <a:hlinkClick r:id="" action="ppaction://media"/>
            <a:extLst>
              <a:ext uri="{FF2B5EF4-FFF2-40B4-BE49-F238E27FC236}">
                <a16:creationId xmlns:a16="http://schemas.microsoft.com/office/drawing/2014/main" id="{CE603F4E-B9EE-19A6-1E83-37B3BAE86A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95875" y="49918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Robust Model Parameter Selection - Part II</a:t>
            </a:r>
            <a:endParaRPr/>
          </a:p>
        </p:txBody>
      </p:sp>
      <p:pic>
        <p:nvPicPr>
          <p:cNvPr id="297" name="Google Shape;297;p35"/>
          <p:cNvPicPr preferRelativeResize="0"/>
          <p:nvPr/>
        </p:nvPicPr>
        <p:blipFill>
          <a:blip r:embed="rId5">
            <a:alphaModFix/>
          </a:blip>
          <a:stretch>
            <a:fillRect/>
          </a:stretch>
        </p:blipFill>
        <p:spPr>
          <a:xfrm>
            <a:off x="4807950" y="1636450"/>
            <a:ext cx="3677349" cy="2450199"/>
          </a:xfrm>
          <a:prstGeom prst="rect">
            <a:avLst/>
          </a:prstGeom>
          <a:noFill/>
          <a:ln>
            <a:noFill/>
          </a:ln>
        </p:spPr>
      </p:pic>
      <p:pic>
        <p:nvPicPr>
          <p:cNvPr id="298" name="Google Shape;298;p35"/>
          <p:cNvPicPr preferRelativeResize="0"/>
          <p:nvPr/>
        </p:nvPicPr>
        <p:blipFill>
          <a:blip r:embed="rId6">
            <a:alphaModFix/>
          </a:blip>
          <a:stretch>
            <a:fillRect/>
          </a:stretch>
        </p:blipFill>
        <p:spPr>
          <a:xfrm>
            <a:off x="672950" y="1545600"/>
            <a:ext cx="3813676" cy="2541051"/>
          </a:xfrm>
          <a:prstGeom prst="rect">
            <a:avLst/>
          </a:prstGeom>
          <a:noFill/>
          <a:ln>
            <a:noFill/>
          </a:ln>
        </p:spPr>
      </p:pic>
      <p:pic>
        <p:nvPicPr>
          <p:cNvPr id="2" name="22.">
            <a:hlinkClick r:id="" action="ppaction://media"/>
            <a:extLst>
              <a:ext uri="{FF2B5EF4-FFF2-40B4-BE49-F238E27FC236}">
                <a16:creationId xmlns:a16="http://schemas.microsoft.com/office/drawing/2014/main" id="{A1BD33C8-F03C-9162-2C28-51502DAF69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99097" y="44979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Robust Model Parameter Selection - Part II</a:t>
            </a:r>
            <a:endParaRPr/>
          </a:p>
        </p:txBody>
      </p:sp>
      <p:pic>
        <p:nvPicPr>
          <p:cNvPr id="304" name="Google Shape;304;p36"/>
          <p:cNvPicPr preferRelativeResize="0"/>
          <p:nvPr/>
        </p:nvPicPr>
        <p:blipFill>
          <a:blip r:embed="rId5">
            <a:alphaModFix/>
          </a:blip>
          <a:stretch>
            <a:fillRect/>
          </a:stretch>
        </p:blipFill>
        <p:spPr>
          <a:xfrm>
            <a:off x="361725" y="1586875"/>
            <a:ext cx="4210274" cy="2805300"/>
          </a:xfrm>
          <a:prstGeom prst="rect">
            <a:avLst/>
          </a:prstGeom>
          <a:noFill/>
          <a:ln>
            <a:noFill/>
          </a:ln>
        </p:spPr>
      </p:pic>
      <p:pic>
        <p:nvPicPr>
          <p:cNvPr id="305" name="Google Shape;305;p36"/>
          <p:cNvPicPr preferRelativeResize="0"/>
          <p:nvPr/>
        </p:nvPicPr>
        <p:blipFill>
          <a:blip r:embed="rId6">
            <a:alphaModFix/>
          </a:blip>
          <a:stretch>
            <a:fillRect/>
          </a:stretch>
        </p:blipFill>
        <p:spPr>
          <a:xfrm>
            <a:off x="4571999" y="1648850"/>
            <a:ext cx="4267199" cy="2843220"/>
          </a:xfrm>
          <a:prstGeom prst="rect">
            <a:avLst/>
          </a:prstGeom>
          <a:noFill/>
          <a:ln>
            <a:noFill/>
          </a:ln>
        </p:spPr>
      </p:pic>
      <p:pic>
        <p:nvPicPr>
          <p:cNvPr id="2" name="23.">
            <a:hlinkClick r:id="" action="ppaction://media"/>
            <a:extLst>
              <a:ext uri="{FF2B5EF4-FFF2-40B4-BE49-F238E27FC236}">
                <a16:creationId xmlns:a16="http://schemas.microsoft.com/office/drawing/2014/main" id="{4C8A7218-5EF0-0882-8E38-F765232B80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8597"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Robust Model Parameter Selection - Part II</a:t>
            </a:r>
            <a:endParaRPr/>
          </a:p>
        </p:txBody>
      </p:sp>
      <p:pic>
        <p:nvPicPr>
          <p:cNvPr id="311" name="Google Shape;311;p37"/>
          <p:cNvPicPr preferRelativeResize="0"/>
          <p:nvPr/>
        </p:nvPicPr>
        <p:blipFill>
          <a:blip r:embed="rId5">
            <a:alphaModFix/>
          </a:blip>
          <a:stretch>
            <a:fillRect/>
          </a:stretch>
        </p:blipFill>
        <p:spPr>
          <a:xfrm>
            <a:off x="4841800" y="1475325"/>
            <a:ext cx="4201224" cy="2799249"/>
          </a:xfrm>
          <a:prstGeom prst="rect">
            <a:avLst/>
          </a:prstGeom>
          <a:noFill/>
          <a:ln>
            <a:noFill/>
          </a:ln>
        </p:spPr>
      </p:pic>
      <p:pic>
        <p:nvPicPr>
          <p:cNvPr id="312" name="Google Shape;312;p37"/>
          <p:cNvPicPr preferRelativeResize="0"/>
          <p:nvPr/>
        </p:nvPicPr>
        <p:blipFill>
          <a:blip r:embed="rId6">
            <a:alphaModFix/>
          </a:blip>
          <a:stretch>
            <a:fillRect/>
          </a:stretch>
        </p:blipFill>
        <p:spPr>
          <a:xfrm>
            <a:off x="487050" y="1477538"/>
            <a:ext cx="4194552" cy="2794815"/>
          </a:xfrm>
          <a:prstGeom prst="rect">
            <a:avLst/>
          </a:prstGeom>
          <a:noFill/>
          <a:ln>
            <a:noFill/>
          </a:ln>
        </p:spPr>
      </p:pic>
      <p:pic>
        <p:nvPicPr>
          <p:cNvPr id="2" name="24 25.">
            <a:hlinkClick r:id="" action="ppaction://media"/>
            <a:extLst>
              <a:ext uri="{FF2B5EF4-FFF2-40B4-BE49-F238E27FC236}">
                <a16:creationId xmlns:a16="http://schemas.microsoft.com/office/drawing/2014/main" id="{91AF96E2-2270-7A57-AE5A-A4A424A269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14431"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Robust Model Parameter Selection - Part II</a:t>
            </a:r>
            <a:endParaRPr/>
          </a:p>
        </p:txBody>
      </p:sp>
      <p:pic>
        <p:nvPicPr>
          <p:cNvPr id="318" name="Google Shape;318;p38"/>
          <p:cNvPicPr preferRelativeResize="0"/>
          <p:nvPr/>
        </p:nvPicPr>
        <p:blipFill>
          <a:blip r:embed="rId3">
            <a:alphaModFix/>
          </a:blip>
          <a:stretch>
            <a:fillRect/>
          </a:stretch>
        </p:blipFill>
        <p:spPr>
          <a:xfrm>
            <a:off x="311725" y="1686025"/>
            <a:ext cx="3794000" cy="2527926"/>
          </a:xfrm>
          <a:prstGeom prst="rect">
            <a:avLst/>
          </a:prstGeom>
          <a:noFill/>
          <a:ln>
            <a:noFill/>
          </a:ln>
        </p:spPr>
      </p:pic>
      <p:pic>
        <p:nvPicPr>
          <p:cNvPr id="319" name="Google Shape;319;p38"/>
          <p:cNvPicPr preferRelativeResize="0"/>
          <p:nvPr/>
        </p:nvPicPr>
        <p:blipFill>
          <a:blip r:embed="rId4">
            <a:alphaModFix/>
          </a:blip>
          <a:stretch>
            <a:fillRect/>
          </a:stretch>
        </p:blipFill>
        <p:spPr>
          <a:xfrm>
            <a:off x="4833725" y="1617863"/>
            <a:ext cx="3998598" cy="2664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model</a:t>
            </a:r>
            <a:endParaRPr/>
          </a:p>
        </p:txBody>
      </p:sp>
      <p:sp>
        <p:nvSpPr>
          <p:cNvPr id="325" name="Google Shape;325;p39"/>
          <p:cNvSpPr txBox="1"/>
          <p:nvPr/>
        </p:nvSpPr>
        <p:spPr>
          <a:xfrm>
            <a:off x="743650" y="1636000"/>
            <a:ext cx="323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326" name="Google Shape;326;p39"/>
          <p:cNvPicPr preferRelativeResize="0"/>
          <p:nvPr/>
        </p:nvPicPr>
        <p:blipFill>
          <a:blip r:embed="rId5">
            <a:alphaModFix/>
          </a:blip>
          <a:stretch>
            <a:fillRect/>
          </a:stretch>
        </p:blipFill>
        <p:spPr>
          <a:xfrm>
            <a:off x="102900" y="1351375"/>
            <a:ext cx="4065288" cy="3714075"/>
          </a:xfrm>
          <a:prstGeom prst="rect">
            <a:avLst/>
          </a:prstGeom>
          <a:noFill/>
          <a:ln>
            <a:noFill/>
          </a:ln>
        </p:spPr>
      </p:pic>
      <p:sp>
        <p:nvSpPr>
          <p:cNvPr id="327" name="Google Shape;327;p39"/>
          <p:cNvSpPr txBox="1"/>
          <p:nvPr/>
        </p:nvSpPr>
        <p:spPr>
          <a:xfrm>
            <a:off x="4722100" y="1598825"/>
            <a:ext cx="25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28" name="Google Shape;328;p39"/>
          <p:cNvSpPr txBox="1"/>
          <p:nvPr/>
        </p:nvSpPr>
        <p:spPr>
          <a:xfrm>
            <a:off x="4731175" y="2039900"/>
            <a:ext cx="4101000" cy="1881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EPOCHS = 20 </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BATCH_SIZE = </a:t>
            </a:r>
            <a:r>
              <a:rPr lang="en" sz="1050">
                <a:highlight>
                  <a:srgbClr val="FFFFFE"/>
                </a:highlight>
                <a:latin typeface="Courier New"/>
                <a:ea typeface="Courier New"/>
                <a:cs typeface="Courier New"/>
                <a:sym typeface="Courier New"/>
              </a:rPr>
              <a:t>128</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LEARNING_RATE = </a:t>
            </a:r>
            <a:r>
              <a:rPr lang="en" sz="1050">
                <a:highlight>
                  <a:srgbClr val="FFFFFE"/>
                </a:highlight>
                <a:latin typeface="Courier New"/>
                <a:ea typeface="Courier New"/>
                <a:cs typeface="Courier New"/>
                <a:sym typeface="Courier New"/>
              </a:rPr>
              <a:t>5e-4</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model.compile(optimizer='adam', loss='binary_crossentropy')</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Best epoch is selected based on least loss on validation set</a:t>
            </a:r>
            <a:endParaRPr sz="1050">
              <a:solidFill>
                <a:srgbClr val="000000"/>
              </a:solidFill>
              <a:highlight>
                <a:srgbClr val="FFFFFE"/>
              </a:highlight>
              <a:latin typeface="Courier New"/>
              <a:ea typeface="Courier New"/>
              <a:cs typeface="Courier New"/>
              <a:sym typeface="Courier New"/>
            </a:endParaRPr>
          </a:p>
        </p:txBody>
      </p:sp>
      <p:pic>
        <p:nvPicPr>
          <p:cNvPr id="2" name="26.">
            <a:hlinkClick r:id="" action="ppaction://media"/>
            <a:extLst>
              <a:ext uri="{FF2B5EF4-FFF2-40B4-BE49-F238E27FC236}">
                <a16:creationId xmlns:a16="http://schemas.microsoft.com/office/drawing/2014/main" id="{76226A32-3810-0D4D-DFCF-8A16EF702B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77542" y="44979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59E-1244-50F6-A282-480C3F939305}"/>
              </a:ext>
            </a:extLst>
          </p:cNvPr>
          <p:cNvSpPr>
            <a:spLocks noGrp="1"/>
          </p:cNvSpPr>
          <p:nvPr>
            <p:ph type="title"/>
          </p:nvPr>
        </p:nvSpPr>
        <p:spPr/>
        <p:txBody>
          <a:bodyPr/>
          <a:lstStyle/>
          <a:p>
            <a:r>
              <a:rPr lang="en-US" b="0" i="0">
                <a:effectLst/>
                <a:latin typeface="Times New Roman" panose="02020603050405020304" pitchFamily="18" charset="0"/>
              </a:rPr>
              <a:t>Parameter Sensitivity Plot </a:t>
            </a:r>
            <a:endParaRPr lang="en-US"/>
          </a:p>
        </p:txBody>
      </p:sp>
      <p:pic>
        <p:nvPicPr>
          <p:cNvPr id="3" name="Picture 2">
            <a:extLst>
              <a:ext uri="{FF2B5EF4-FFF2-40B4-BE49-F238E27FC236}">
                <a16:creationId xmlns:a16="http://schemas.microsoft.com/office/drawing/2014/main" id="{ADB81EFD-047A-0558-6BF2-7B55D5F7BDE5}"/>
              </a:ext>
            </a:extLst>
          </p:cNvPr>
          <p:cNvPicPr>
            <a:picLocks noChangeAspect="1"/>
          </p:cNvPicPr>
          <p:nvPr/>
        </p:nvPicPr>
        <p:blipFill rotWithShape="1">
          <a:blip r:embed="rId4"/>
          <a:srcRect l="5679" t="6795" r="11370" b="3393"/>
          <a:stretch/>
        </p:blipFill>
        <p:spPr>
          <a:xfrm>
            <a:off x="168850" y="1914525"/>
            <a:ext cx="2669600" cy="2167796"/>
          </a:xfrm>
          <a:prstGeom prst="rect">
            <a:avLst/>
          </a:prstGeom>
        </p:spPr>
      </p:pic>
      <p:pic>
        <p:nvPicPr>
          <p:cNvPr id="4" name="Picture 3">
            <a:extLst>
              <a:ext uri="{FF2B5EF4-FFF2-40B4-BE49-F238E27FC236}">
                <a16:creationId xmlns:a16="http://schemas.microsoft.com/office/drawing/2014/main" id="{09DA80D4-2F13-3E6F-2B85-C8C1E44F917F}"/>
              </a:ext>
            </a:extLst>
          </p:cNvPr>
          <p:cNvPicPr>
            <a:picLocks noChangeAspect="1"/>
          </p:cNvPicPr>
          <p:nvPr/>
        </p:nvPicPr>
        <p:blipFill>
          <a:blip r:embed="rId5"/>
          <a:stretch>
            <a:fillRect/>
          </a:stretch>
        </p:blipFill>
        <p:spPr>
          <a:xfrm>
            <a:off x="2909886" y="1758649"/>
            <a:ext cx="3249484" cy="2437113"/>
          </a:xfrm>
          <a:prstGeom prst="rect">
            <a:avLst/>
          </a:prstGeom>
        </p:spPr>
      </p:pic>
      <p:pic>
        <p:nvPicPr>
          <p:cNvPr id="5" name="Picture 4">
            <a:extLst>
              <a:ext uri="{FF2B5EF4-FFF2-40B4-BE49-F238E27FC236}">
                <a16:creationId xmlns:a16="http://schemas.microsoft.com/office/drawing/2014/main" id="{3F2AD726-2D35-09C7-266C-B0D4100AD626}"/>
              </a:ext>
            </a:extLst>
          </p:cNvPr>
          <p:cNvPicPr>
            <a:picLocks noChangeAspect="1"/>
          </p:cNvPicPr>
          <p:nvPr/>
        </p:nvPicPr>
        <p:blipFill rotWithShape="1">
          <a:blip r:embed="rId6"/>
          <a:srcRect l="6598" t="7129" r="12708" b="3241"/>
          <a:stretch/>
        </p:blipFill>
        <p:spPr>
          <a:xfrm>
            <a:off x="6159370" y="1914525"/>
            <a:ext cx="2687012" cy="2238406"/>
          </a:xfrm>
          <a:prstGeom prst="rect">
            <a:avLst/>
          </a:prstGeom>
        </p:spPr>
      </p:pic>
      <p:pic>
        <p:nvPicPr>
          <p:cNvPr id="6" name="27.">
            <a:hlinkClick r:id="" action="ppaction://media"/>
            <a:extLst>
              <a:ext uri="{FF2B5EF4-FFF2-40B4-BE49-F238E27FC236}">
                <a16:creationId xmlns:a16="http://schemas.microsoft.com/office/drawing/2014/main" id="{72A9FC8C-91B6-4D71-B75C-FF8F0E6020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28986" y="449792"/>
            <a:ext cx="730250" cy="730250"/>
          </a:xfrm>
          <a:prstGeom prst="rect">
            <a:avLst/>
          </a:prstGeom>
        </p:spPr>
      </p:pic>
    </p:spTree>
    <p:extLst>
      <p:ext uri="{BB962C8B-B14F-4D97-AF65-F5344CB8AC3E}">
        <p14:creationId xmlns:p14="http://schemas.microsoft.com/office/powerpoint/2010/main" val="1074423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Quantitative Data Analysis - Part III</a:t>
            </a:r>
            <a:endParaRPr/>
          </a:p>
        </p:txBody>
      </p:sp>
      <p:sp>
        <p:nvSpPr>
          <p:cNvPr id="334" name="Google Shape;334;p40"/>
          <p:cNvSpPr txBox="1"/>
          <p:nvPr/>
        </p:nvSpPr>
        <p:spPr>
          <a:xfrm>
            <a:off x="235500" y="1400550"/>
            <a:ext cx="204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t>Strip level</a:t>
            </a:r>
            <a:endParaRPr sz="2800"/>
          </a:p>
        </p:txBody>
      </p:sp>
      <p:graphicFrame>
        <p:nvGraphicFramePr>
          <p:cNvPr id="335" name="Google Shape;335;p40"/>
          <p:cNvGraphicFramePr/>
          <p:nvPr>
            <p:extLst>
              <p:ext uri="{D42A27DB-BD31-4B8C-83A1-F6EECF244321}">
                <p14:modId xmlns:p14="http://schemas.microsoft.com/office/powerpoint/2010/main" val="643332072"/>
              </p:ext>
            </p:extLst>
          </p:nvPr>
        </p:nvGraphicFramePr>
        <p:xfrm>
          <a:off x="3329573" y="1180042"/>
          <a:ext cx="3712950" cy="3757817"/>
        </p:xfrm>
        <a:graphic>
          <a:graphicData uri="http://schemas.openxmlformats.org/drawingml/2006/table">
            <a:tbl>
              <a:tblPr>
                <a:noFill/>
                <a:tableStyleId>{265434D5-5157-48F3-A21F-D7C1FA9BB650}</a:tableStyleId>
              </a:tblPr>
              <a:tblGrid>
                <a:gridCol w="1237650">
                  <a:extLst>
                    <a:ext uri="{9D8B030D-6E8A-4147-A177-3AD203B41FA5}">
                      <a16:colId xmlns:a16="http://schemas.microsoft.com/office/drawing/2014/main" val="20000"/>
                    </a:ext>
                  </a:extLst>
                </a:gridCol>
                <a:gridCol w="1237650">
                  <a:extLst>
                    <a:ext uri="{9D8B030D-6E8A-4147-A177-3AD203B41FA5}">
                      <a16:colId xmlns:a16="http://schemas.microsoft.com/office/drawing/2014/main" val="20001"/>
                    </a:ext>
                  </a:extLst>
                </a:gridCol>
                <a:gridCol w="1237650">
                  <a:extLst>
                    <a:ext uri="{9D8B030D-6E8A-4147-A177-3AD203B41FA5}">
                      <a16:colId xmlns:a16="http://schemas.microsoft.com/office/drawing/2014/main" val="20002"/>
                    </a:ext>
                  </a:extLst>
                </a:gridCol>
              </a:tblGrid>
              <a:tr h="336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dirty="0"/>
                        <a:t>Sensitivity</a:t>
                      </a:r>
                      <a:endParaRPr dirty="0"/>
                    </a:p>
                  </a:txBody>
                  <a:tcPr marL="91425" marR="91425" marT="91425" marB="91425"/>
                </a:tc>
                <a:tc>
                  <a:txBody>
                    <a:bodyPr/>
                    <a:lstStyle/>
                    <a:p>
                      <a:pPr marL="0" lvl="0" indent="0" algn="l" rtl="0">
                        <a:spcBef>
                          <a:spcPts val="0"/>
                        </a:spcBef>
                        <a:spcAft>
                          <a:spcPts val="0"/>
                        </a:spcAft>
                        <a:buNone/>
                      </a:pPr>
                      <a:r>
                        <a:rPr lang="en"/>
                        <a:t>Specificity</a:t>
                      </a:r>
                      <a:endParaRPr/>
                    </a:p>
                  </a:txBody>
                  <a:tcPr marL="91425" marR="91425" marT="91425" marB="91425"/>
                </a:tc>
                <a:extLst>
                  <a:ext uri="{0D108BD9-81ED-4DB2-BD59-A6C34878D82A}">
                    <a16:rowId xmlns:a16="http://schemas.microsoft.com/office/drawing/2014/main" val="10000"/>
                  </a:ext>
                </a:extLst>
              </a:tr>
              <a:tr h="336575">
                <a:tc>
                  <a:txBody>
                    <a:bodyPr/>
                    <a:lstStyle/>
                    <a:p>
                      <a:pPr marL="0" lvl="0" indent="0" algn="r" rtl="0">
                        <a:lnSpc>
                          <a:spcPct val="115000"/>
                        </a:lnSpc>
                        <a:spcBef>
                          <a:spcPts val="0"/>
                        </a:spcBef>
                        <a:spcAft>
                          <a:spcPts val="0"/>
                        </a:spcAft>
                        <a:buNone/>
                      </a:pPr>
                      <a:r>
                        <a:rPr lang="en"/>
                        <a:t>Fold 1</a:t>
                      </a:r>
                      <a:endParaRPr/>
                    </a:p>
                  </a:txBody>
                  <a:tcPr marL="91425" marR="91425" marT="91425" marB="91425"/>
                </a:tc>
                <a:tc>
                  <a:txBody>
                    <a:bodyPr/>
                    <a:lstStyle/>
                    <a:p>
                      <a:pPr marL="0" lvl="0" indent="0" algn="r" rtl="0">
                        <a:lnSpc>
                          <a:spcPct val="115000"/>
                        </a:lnSpc>
                        <a:spcBef>
                          <a:spcPts val="0"/>
                        </a:spcBef>
                        <a:spcAft>
                          <a:spcPts val="0"/>
                        </a:spcAft>
                        <a:buNone/>
                      </a:pPr>
                      <a:r>
                        <a:rPr lang="en"/>
                        <a:t>0.600804</a:t>
                      </a:r>
                      <a:endParaRPr/>
                    </a:p>
                  </a:txBody>
                  <a:tcPr marL="91425" marR="91425" marT="91425" marB="91425"/>
                </a:tc>
                <a:tc>
                  <a:txBody>
                    <a:bodyPr/>
                    <a:lstStyle/>
                    <a:p>
                      <a:pPr marL="0" lvl="0" indent="0" algn="r" rtl="0">
                        <a:lnSpc>
                          <a:spcPct val="115000"/>
                        </a:lnSpc>
                        <a:spcBef>
                          <a:spcPts val="0"/>
                        </a:spcBef>
                        <a:spcAft>
                          <a:spcPts val="0"/>
                        </a:spcAft>
                        <a:buNone/>
                      </a:pPr>
                      <a:r>
                        <a:rPr lang="en"/>
                        <a:t>0.568869</a:t>
                      </a:r>
                      <a:endParaRPr/>
                    </a:p>
                  </a:txBody>
                  <a:tcPr marL="91425" marR="91425" marT="91425" marB="91425"/>
                </a:tc>
                <a:extLst>
                  <a:ext uri="{0D108BD9-81ED-4DB2-BD59-A6C34878D82A}">
                    <a16:rowId xmlns:a16="http://schemas.microsoft.com/office/drawing/2014/main" val="10001"/>
                  </a:ext>
                </a:extLst>
              </a:tr>
              <a:tr h="336575">
                <a:tc>
                  <a:txBody>
                    <a:bodyPr/>
                    <a:lstStyle/>
                    <a:p>
                      <a:pPr marL="0" lvl="0" indent="0" algn="r" rtl="0">
                        <a:lnSpc>
                          <a:spcPct val="115000"/>
                        </a:lnSpc>
                        <a:spcBef>
                          <a:spcPts val="0"/>
                        </a:spcBef>
                        <a:spcAft>
                          <a:spcPts val="0"/>
                        </a:spcAft>
                        <a:buClr>
                          <a:srgbClr val="000000"/>
                        </a:buClr>
                        <a:buSzPts val="1100"/>
                        <a:buFont typeface="Arial"/>
                        <a:buNone/>
                      </a:pPr>
                      <a:r>
                        <a:rPr lang="en">
                          <a:solidFill>
                            <a:srgbClr val="000000"/>
                          </a:solidFill>
                        </a:rPr>
                        <a:t>Fold 2</a:t>
                      </a:r>
                      <a:endParaRPr/>
                    </a:p>
                  </a:txBody>
                  <a:tcPr marL="91425" marR="91425" marT="91425" marB="91425"/>
                </a:tc>
                <a:tc>
                  <a:txBody>
                    <a:bodyPr/>
                    <a:lstStyle/>
                    <a:p>
                      <a:pPr marL="0" lvl="0" indent="0" algn="r" rtl="0">
                        <a:lnSpc>
                          <a:spcPct val="115000"/>
                        </a:lnSpc>
                        <a:spcBef>
                          <a:spcPts val="0"/>
                        </a:spcBef>
                        <a:spcAft>
                          <a:spcPts val="0"/>
                        </a:spcAft>
                        <a:buNone/>
                      </a:pPr>
                      <a:r>
                        <a:rPr lang="en"/>
                        <a:t>0.535325</a:t>
                      </a:r>
                      <a:endParaRPr/>
                    </a:p>
                  </a:txBody>
                  <a:tcPr marL="91425" marR="91425" marT="91425" marB="91425"/>
                </a:tc>
                <a:tc>
                  <a:txBody>
                    <a:bodyPr/>
                    <a:lstStyle/>
                    <a:p>
                      <a:pPr marL="0" lvl="0" indent="0" algn="r" rtl="0">
                        <a:lnSpc>
                          <a:spcPct val="115000"/>
                        </a:lnSpc>
                        <a:spcBef>
                          <a:spcPts val="0"/>
                        </a:spcBef>
                        <a:spcAft>
                          <a:spcPts val="0"/>
                        </a:spcAft>
                        <a:buNone/>
                      </a:pPr>
                      <a:r>
                        <a:rPr lang="en"/>
                        <a:t>0.623907</a:t>
                      </a:r>
                      <a:endParaRPr/>
                    </a:p>
                  </a:txBody>
                  <a:tcPr marL="91425" marR="91425" marT="91425" marB="91425"/>
                </a:tc>
                <a:extLst>
                  <a:ext uri="{0D108BD9-81ED-4DB2-BD59-A6C34878D82A}">
                    <a16:rowId xmlns:a16="http://schemas.microsoft.com/office/drawing/2014/main" val="10002"/>
                  </a:ext>
                </a:extLst>
              </a:tr>
              <a:tr h="336575">
                <a:tc>
                  <a:txBody>
                    <a:bodyPr/>
                    <a:lstStyle/>
                    <a:p>
                      <a:pPr marL="0" lvl="0" indent="0" algn="r" rtl="0">
                        <a:lnSpc>
                          <a:spcPct val="115000"/>
                        </a:lnSpc>
                        <a:spcBef>
                          <a:spcPts val="0"/>
                        </a:spcBef>
                        <a:spcAft>
                          <a:spcPts val="0"/>
                        </a:spcAft>
                        <a:buClr>
                          <a:srgbClr val="000000"/>
                        </a:buClr>
                        <a:buSzPts val="1100"/>
                        <a:buFont typeface="Arial"/>
                        <a:buNone/>
                      </a:pPr>
                      <a:r>
                        <a:rPr lang="en">
                          <a:solidFill>
                            <a:srgbClr val="000000"/>
                          </a:solidFill>
                        </a:rPr>
                        <a:t>Fold 3</a:t>
                      </a:r>
                      <a:endParaRPr/>
                    </a:p>
                  </a:txBody>
                  <a:tcPr marL="91425" marR="91425" marT="91425" marB="91425"/>
                </a:tc>
                <a:tc>
                  <a:txBody>
                    <a:bodyPr/>
                    <a:lstStyle/>
                    <a:p>
                      <a:pPr marL="0" lvl="0" indent="0" algn="r" rtl="0">
                        <a:lnSpc>
                          <a:spcPct val="115000"/>
                        </a:lnSpc>
                        <a:spcBef>
                          <a:spcPts val="0"/>
                        </a:spcBef>
                        <a:spcAft>
                          <a:spcPts val="0"/>
                        </a:spcAft>
                        <a:buNone/>
                      </a:pPr>
                      <a:r>
                        <a:rPr lang="en"/>
                        <a:t>0.807007</a:t>
                      </a:r>
                      <a:endParaRPr/>
                    </a:p>
                  </a:txBody>
                  <a:tcPr marL="91425" marR="91425" marT="91425" marB="91425"/>
                </a:tc>
                <a:tc>
                  <a:txBody>
                    <a:bodyPr/>
                    <a:lstStyle/>
                    <a:p>
                      <a:pPr marL="0" lvl="0" indent="0" algn="r" rtl="0">
                        <a:lnSpc>
                          <a:spcPct val="115000"/>
                        </a:lnSpc>
                        <a:spcBef>
                          <a:spcPts val="0"/>
                        </a:spcBef>
                        <a:spcAft>
                          <a:spcPts val="0"/>
                        </a:spcAft>
                        <a:buNone/>
                      </a:pPr>
                      <a:r>
                        <a:rPr lang="en"/>
                        <a:t>0.405905</a:t>
                      </a:r>
                      <a:endParaRPr/>
                    </a:p>
                  </a:txBody>
                  <a:tcPr marL="91425" marR="91425" marT="91425" marB="91425"/>
                </a:tc>
                <a:extLst>
                  <a:ext uri="{0D108BD9-81ED-4DB2-BD59-A6C34878D82A}">
                    <a16:rowId xmlns:a16="http://schemas.microsoft.com/office/drawing/2014/main" val="10003"/>
                  </a:ext>
                </a:extLst>
              </a:tr>
              <a:tr h="336575">
                <a:tc>
                  <a:txBody>
                    <a:bodyPr/>
                    <a:lstStyle/>
                    <a:p>
                      <a:pPr marL="0" lvl="0" indent="0" algn="r" rtl="0">
                        <a:lnSpc>
                          <a:spcPct val="115000"/>
                        </a:lnSpc>
                        <a:spcBef>
                          <a:spcPts val="0"/>
                        </a:spcBef>
                        <a:spcAft>
                          <a:spcPts val="0"/>
                        </a:spcAft>
                        <a:buClr>
                          <a:srgbClr val="000000"/>
                        </a:buClr>
                        <a:buSzPts val="1100"/>
                        <a:buFont typeface="Arial"/>
                        <a:buNone/>
                      </a:pPr>
                      <a:r>
                        <a:rPr lang="en">
                          <a:solidFill>
                            <a:srgbClr val="000000"/>
                          </a:solidFill>
                        </a:rPr>
                        <a:t>Fold 4</a:t>
                      </a:r>
                      <a:endParaRPr/>
                    </a:p>
                  </a:txBody>
                  <a:tcPr marL="91425" marR="91425" marT="91425" marB="91425"/>
                </a:tc>
                <a:tc>
                  <a:txBody>
                    <a:bodyPr/>
                    <a:lstStyle/>
                    <a:p>
                      <a:pPr marL="0" lvl="0" indent="0" algn="r" rtl="0">
                        <a:lnSpc>
                          <a:spcPct val="115000"/>
                        </a:lnSpc>
                        <a:spcBef>
                          <a:spcPts val="0"/>
                        </a:spcBef>
                        <a:spcAft>
                          <a:spcPts val="0"/>
                        </a:spcAft>
                        <a:buNone/>
                      </a:pPr>
                      <a:r>
                        <a:rPr lang="en"/>
                        <a:t>0.587593</a:t>
                      </a:r>
                      <a:endParaRPr/>
                    </a:p>
                  </a:txBody>
                  <a:tcPr marL="91425" marR="91425" marT="91425" marB="91425"/>
                </a:tc>
                <a:tc>
                  <a:txBody>
                    <a:bodyPr/>
                    <a:lstStyle/>
                    <a:p>
                      <a:pPr marL="0" lvl="0" indent="0" algn="r" rtl="0">
                        <a:lnSpc>
                          <a:spcPct val="115000"/>
                        </a:lnSpc>
                        <a:spcBef>
                          <a:spcPts val="0"/>
                        </a:spcBef>
                        <a:spcAft>
                          <a:spcPts val="0"/>
                        </a:spcAft>
                        <a:buNone/>
                      </a:pPr>
                      <a:r>
                        <a:rPr lang="en"/>
                        <a:t>0.602265</a:t>
                      </a:r>
                      <a:endParaRPr/>
                    </a:p>
                  </a:txBody>
                  <a:tcPr marL="91425" marR="91425" marT="91425" marB="91425"/>
                </a:tc>
                <a:extLst>
                  <a:ext uri="{0D108BD9-81ED-4DB2-BD59-A6C34878D82A}">
                    <a16:rowId xmlns:a16="http://schemas.microsoft.com/office/drawing/2014/main" val="10004"/>
                  </a:ext>
                </a:extLst>
              </a:tr>
              <a:tr h="336575">
                <a:tc>
                  <a:txBody>
                    <a:bodyPr/>
                    <a:lstStyle/>
                    <a:p>
                      <a:pPr marL="0" lvl="0" indent="0" algn="r" rtl="0">
                        <a:lnSpc>
                          <a:spcPct val="115000"/>
                        </a:lnSpc>
                        <a:spcBef>
                          <a:spcPts val="0"/>
                        </a:spcBef>
                        <a:spcAft>
                          <a:spcPts val="0"/>
                        </a:spcAft>
                        <a:buClr>
                          <a:srgbClr val="000000"/>
                        </a:buClr>
                        <a:buSzPts val="1100"/>
                        <a:buFont typeface="Arial"/>
                        <a:buNone/>
                      </a:pPr>
                      <a:r>
                        <a:rPr lang="en">
                          <a:solidFill>
                            <a:srgbClr val="000000"/>
                          </a:solidFill>
                        </a:rPr>
                        <a:t>Fold 5</a:t>
                      </a:r>
                      <a:endParaRPr/>
                    </a:p>
                  </a:txBody>
                  <a:tcPr marL="91425" marR="91425" marT="91425" marB="91425"/>
                </a:tc>
                <a:tc>
                  <a:txBody>
                    <a:bodyPr/>
                    <a:lstStyle/>
                    <a:p>
                      <a:pPr marL="0" lvl="0" indent="0" algn="r" rtl="0">
                        <a:lnSpc>
                          <a:spcPct val="115000"/>
                        </a:lnSpc>
                        <a:spcBef>
                          <a:spcPts val="0"/>
                        </a:spcBef>
                        <a:spcAft>
                          <a:spcPts val="0"/>
                        </a:spcAft>
                        <a:buNone/>
                      </a:pPr>
                      <a:r>
                        <a:rPr lang="en"/>
                        <a:t>0.599655</a:t>
                      </a:r>
                      <a:endParaRPr/>
                    </a:p>
                  </a:txBody>
                  <a:tcPr marL="91425" marR="91425" marT="91425" marB="91425"/>
                </a:tc>
                <a:tc>
                  <a:txBody>
                    <a:bodyPr/>
                    <a:lstStyle/>
                    <a:p>
                      <a:pPr marL="0" lvl="0" indent="0" algn="r" rtl="0">
                        <a:lnSpc>
                          <a:spcPct val="115000"/>
                        </a:lnSpc>
                        <a:spcBef>
                          <a:spcPts val="0"/>
                        </a:spcBef>
                        <a:spcAft>
                          <a:spcPts val="0"/>
                        </a:spcAft>
                        <a:buNone/>
                      </a:pPr>
                      <a:r>
                        <a:rPr lang="en"/>
                        <a:t>0.611008</a:t>
                      </a:r>
                      <a:endParaRPr/>
                    </a:p>
                  </a:txBody>
                  <a:tcPr marL="91425" marR="91425" marT="91425" marB="91425"/>
                </a:tc>
                <a:extLst>
                  <a:ext uri="{0D108BD9-81ED-4DB2-BD59-A6C34878D82A}">
                    <a16:rowId xmlns:a16="http://schemas.microsoft.com/office/drawing/2014/main" val="10005"/>
                  </a:ext>
                </a:extLst>
              </a:tr>
              <a:tr h="336575">
                <a:tc>
                  <a:txBody>
                    <a:bodyPr/>
                    <a:lstStyle/>
                    <a:p>
                      <a:pPr marL="0" lvl="0" indent="0" algn="r" rtl="0">
                        <a:lnSpc>
                          <a:spcPct val="115000"/>
                        </a:lnSpc>
                        <a:spcBef>
                          <a:spcPts val="0"/>
                        </a:spcBef>
                        <a:spcAft>
                          <a:spcPts val="0"/>
                        </a:spcAft>
                        <a:buNone/>
                      </a:pPr>
                      <a:r>
                        <a:rPr lang="en"/>
                        <a:t>Mean</a:t>
                      </a:r>
                      <a:endParaRPr/>
                    </a:p>
                  </a:txBody>
                  <a:tcPr marL="91425" marR="91425" marT="91425" marB="91425"/>
                </a:tc>
                <a:tc>
                  <a:txBody>
                    <a:bodyPr/>
                    <a:lstStyle/>
                    <a:p>
                      <a:pPr marL="0" lvl="0" indent="0" algn="r" rtl="0">
                        <a:lnSpc>
                          <a:spcPct val="115000"/>
                        </a:lnSpc>
                        <a:spcBef>
                          <a:spcPts val="0"/>
                        </a:spcBef>
                        <a:spcAft>
                          <a:spcPts val="0"/>
                        </a:spcAft>
                        <a:buNone/>
                      </a:pPr>
                      <a:r>
                        <a:rPr lang="en"/>
                        <a:t>0.626077</a:t>
                      </a:r>
                      <a:endParaRPr/>
                    </a:p>
                  </a:txBody>
                  <a:tcPr marL="91425" marR="91425" marT="91425" marB="91425"/>
                </a:tc>
                <a:tc>
                  <a:txBody>
                    <a:bodyPr/>
                    <a:lstStyle/>
                    <a:p>
                      <a:pPr marL="0" lvl="0" indent="0" algn="r" rtl="0">
                        <a:lnSpc>
                          <a:spcPct val="115000"/>
                        </a:lnSpc>
                        <a:spcBef>
                          <a:spcPts val="0"/>
                        </a:spcBef>
                        <a:spcAft>
                          <a:spcPts val="0"/>
                        </a:spcAft>
                        <a:buNone/>
                      </a:pPr>
                      <a:r>
                        <a:rPr lang="en"/>
                        <a:t>0.562391</a:t>
                      </a:r>
                      <a:endParaRPr/>
                    </a:p>
                  </a:txBody>
                  <a:tcPr marL="91425" marR="91425" marT="91425" marB="91425"/>
                </a:tc>
                <a:extLst>
                  <a:ext uri="{0D108BD9-81ED-4DB2-BD59-A6C34878D82A}">
                    <a16:rowId xmlns:a16="http://schemas.microsoft.com/office/drawing/2014/main" val="10006"/>
                  </a:ext>
                </a:extLst>
              </a:tr>
              <a:tr h="336575">
                <a:tc>
                  <a:txBody>
                    <a:bodyPr/>
                    <a:lstStyle/>
                    <a:p>
                      <a:pPr marL="0" lvl="0" indent="0" algn="r" rtl="0">
                        <a:lnSpc>
                          <a:spcPct val="115000"/>
                        </a:lnSpc>
                        <a:spcBef>
                          <a:spcPts val="0"/>
                        </a:spcBef>
                        <a:spcAft>
                          <a:spcPts val="0"/>
                        </a:spcAft>
                        <a:buNone/>
                      </a:pPr>
                      <a:r>
                        <a:rPr lang="en"/>
                        <a:t>STD</a:t>
                      </a:r>
                      <a:endParaRPr/>
                    </a:p>
                  </a:txBody>
                  <a:tcPr marL="91425" marR="91425" marT="91425" marB="91425"/>
                </a:tc>
                <a:tc>
                  <a:txBody>
                    <a:bodyPr/>
                    <a:lstStyle/>
                    <a:p>
                      <a:pPr marL="0" lvl="0" indent="0" algn="r" rtl="0">
                        <a:lnSpc>
                          <a:spcPct val="115000"/>
                        </a:lnSpc>
                        <a:spcBef>
                          <a:spcPts val="0"/>
                        </a:spcBef>
                        <a:spcAft>
                          <a:spcPts val="0"/>
                        </a:spcAft>
                        <a:buNone/>
                      </a:pPr>
                      <a:r>
                        <a:rPr lang="en"/>
                        <a:t>0.10463</a:t>
                      </a:r>
                      <a:endParaRPr/>
                    </a:p>
                  </a:txBody>
                  <a:tcPr marL="91425" marR="91425" marT="91425" marB="91425"/>
                </a:tc>
                <a:tc>
                  <a:txBody>
                    <a:bodyPr/>
                    <a:lstStyle/>
                    <a:p>
                      <a:pPr marL="0" lvl="0" indent="0" algn="r" rtl="0">
                        <a:lnSpc>
                          <a:spcPct val="115000"/>
                        </a:lnSpc>
                        <a:spcBef>
                          <a:spcPts val="0"/>
                        </a:spcBef>
                        <a:spcAft>
                          <a:spcPts val="0"/>
                        </a:spcAft>
                        <a:buNone/>
                      </a:pPr>
                      <a:r>
                        <a:rPr lang="en" dirty="0"/>
                        <a:t>0.089816</a:t>
                      </a:r>
                      <a:endParaRPr dirty="0"/>
                    </a:p>
                  </a:txBody>
                  <a:tcPr marL="91425" marR="91425" marT="91425" marB="91425"/>
                </a:tc>
                <a:extLst>
                  <a:ext uri="{0D108BD9-81ED-4DB2-BD59-A6C34878D82A}">
                    <a16:rowId xmlns:a16="http://schemas.microsoft.com/office/drawing/2014/main" val="10007"/>
                  </a:ext>
                </a:extLst>
              </a:tr>
            </a:tbl>
          </a:graphicData>
        </a:graphic>
      </p:graphicFrame>
      <p:pic>
        <p:nvPicPr>
          <p:cNvPr id="2" name="28.">
            <a:hlinkClick r:id="" action="ppaction://media"/>
            <a:extLst>
              <a:ext uri="{FF2B5EF4-FFF2-40B4-BE49-F238E27FC236}">
                <a16:creationId xmlns:a16="http://schemas.microsoft.com/office/drawing/2014/main" id="{A85A3A0A-8DAB-A653-0E92-1710E2F3AD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70208" y="44979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Predictability of Model </a:t>
            </a:r>
            <a:endParaRPr/>
          </a:p>
        </p:txBody>
      </p:sp>
      <p:pic>
        <p:nvPicPr>
          <p:cNvPr id="341" name="Google Shape;341;p41"/>
          <p:cNvPicPr preferRelativeResize="0"/>
          <p:nvPr/>
        </p:nvPicPr>
        <p:blipFill>
          <a:blip r:embed="rId5">
            <a:alphaModFix/>
          </a:blip>
          <a:stretch>
            <a:fillRect/>
          </a:stretch>
        </p:blipFill>
        <p:spPr>
          <a:xfrm>
            <a:off x="4572000" y="1518713"/>
            <a:ext cx="4510800" cy="3383100"/>
          </a:xfrm>
          <a:prstGeom prst="rect">
            <a:avLst/>
          </a:prstGeom>
          <a:noFill/>
          <a:ln>
            <a:noFill/>
          </a:ln>
        </p:spPr>
      </p:pic>
      <p:pic>
        <p:nvPicPr>
          <p:cNvPr id="342" name="Google Shape;342;p41"/>
          <p:cNvPicPr preferRelativeResize="0"/>
          <p:nvPr/>
        </p:nvPicPr>
        <p:blipFill>
          <a:blip r:embed="rId6">
            <a:alphaModFix/>
          </a:blip>
          <a:stretch>
            <a:fillRect/>
          </a:stretch>
        </p:blipFill>
        <p:spPr>
          <a:xfrm>
            <a:off x="78075" y="1487725"/>
            <a:ext cx="4593426" cy="3445075"/>
          </a:xfrm>
          <a:prstGeom prst="rect">
            <a:avLst/>
          </a:prstGeom>
          <a:noFill/>
          <a:ln>
            <a:noFill/>
          </a:ln>
        </p:spPr>
      </p:pic>
      <p:pic>
        <p:nvPicPr>
          <p:cNvPr id="2" name="29.">
            <a:hlinkClick r:id="" action="ppaction://media"/>
            <a:extLst>
              <a:ext uri="{FF2B5EF4-FFF2-40B4-BE49-F238E27FC236}">
                <a16:creationId xmlns:a16="http://schemas.microsoft.com/office/drawing/2014/main" id="{3AB84B20-4FDA-02CB-6348-4654A2C8DD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21653" y="39334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91" name="Google Shape;91;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 name="Google Shape;92;p16"/>
          <p:cNvPicPr preferRelativeResize="0"/>
          <p:nvPr/>
        </p:nvPicPr>
        <p:blipFill>
          <a:blip r:embed="rId3">
            <a:alphaModFix/>
          </a:blip>
          <a:stretch>
            <a:fillRect/>
          </a:stretch>
        </p:blipFill>
        <p:spPr>
          <a:xfrm>
            <a:off x="0" y="0"/>
            <a:ext cx="4245676" cy="5143500"/>
          </a:xfrm>
          <a:prstGeom prst="rect">
            <a:avLst/>
          </a:prstGeom>
          <a:noFill/>
          <a:ln>
            <a:noFill/>
          </a:ln>
        </p:spPr>
      </p:pic>
      <p:pic>
        <p:nvPicPr>
          <p:cNvPr id="93" name="Google Shape;93;p16"/>
          <p:cNvPicPr preferRelativeResize="0"/>
          <p:nvPr/>
        </p:nvPicPr>
        <p:blipFill>
          <a:blip r:embed="rId4">
            <a:alphaModFix/>
          </a:blip>
          <a:stretch>
            <a:fillRect/>
          </a:stretch>
        </p:blipFill>
        <p:spPr>
          <a:xfrm>
            <a:off x="4245675" y="0"/>
            <a:ext cx="48983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Discussion/Interpretation – Covid patients</a:t>
            </a:r>
            <a:endParaRPr/>
          </a:p>
          <a:p>
            <a:pPr marL="0" lvl="0" indent="0" algn="l" rtl="0">
              <a:spcBef>
                <a:spcPts val="0"/>
              </a:spcBef>
              <a:spcAft>
                <a:spcPts val="0"/>
              </a:spcAft>
              <a:buNone/>
            </a:pPr>
            <a:endParaRPr/>
          </a:p>
        </p:txBody>
      </p:sp>
      <p:pic>
        <p:nvPicPr>
          <p:cNvPr id="3" name="Picture 2" descr="Chart&#10;&#10;Description automatically generated">
            <a:extLst>
              <a:ext uri="{FF2B5EF4-FFF2-40B4-BE49-F238E27FC236}">
                <a16:creationId xmlns:a16="http://schemas.microsoft.com/office/drawing/2014/main" id="{4191D14E-DAF3-EAB0-C721-465F0B6BB35A}"/>
              </a:ext>
            </a:extLst>
          </p:cNvPr>
          <p:cNvPicPr>
            <a:picLocks noChangeAspect="1"/>
          </p:cNvPicPr>
          <p:nvPr/>
        </p:nvPicPr>
        <p:blipFill rotWithShape="1">
          <a:blip r:embed="rId5"/>
          <a:srcRect b="15295"/>
          <a:stretch/>
        </p:blipFill>
        <p:spPr>
          <a:xfrm>
            <a:off x="952107" y="1392739"/>
            <a:ext cx="6640593" cy="955174"/>
          </a:xfrm>
          <a:prstGeom prst="rect">
            <a:avLst/>
          </a:prstGeom>
        </p:spPr>
      </p:pic>
      <p:pic>
        <p:nvPicPr>
          <p:cNvPr id="9" name="Picture 8" descr="Chart&#10;&#10;Description automatically generated">
            <a:extLst>
              <a:ext uri="{FF2B5EF4-FFF2-40B4-BE49-F238E27FC236}">
                <a16:creationId xmlns:a16="http://schemas.microsoft.com/office/drawing/2014/main" id="{082F149C-D891-2AA6-E65B-C848150C3927}"/>
              </a:ext>
            </a:extLst>
          </p:cNvPr>
          <p:cNvPicPr>
            <a:picLocks noChangeAspect="1"/>
          </p:cNvPicPr>
          <p:nvPr/>
        </p:nvPicPr>
        <p:blipFill rotWithShape="1">
          <a:blip r:embed="rId6"/>
          <a:srcRect b="15948"/>
          <a:stretch/>
        </p:blipFill>
        <p:spPr>
          <a:xfrm>
            <a:off x="839103" y="3252249"/>
            <a:ext cx="6977573" cy="995902"/>
          </a:xfrm>
          <a:prstGeom prst="rect">
            <a:avLst/>
          </a:prstGeom>
        </p:spPr>
      </p:pic>
      <p:graphicFrame>
        <p:nvGraphicFramePr>
          <p:cNvPr id="14" name="Table 14">
            <a:extLst>
              <a:ext uri="{FF2B5EF4-FFF2-40B4-BE49-F238E27FC236}">
                <a16:creationId xmlns:a16="http://schemas.microsoft.com/office/drawing/2014/main" id="{21E99CF6-839D-56F4-ECF8-C33A5088168E}"/>
              </a:ext>
            </a:extLst>
          </p:cNvPr>
          <p:cNvGraphicFramePr>
            <a:graphicFrameLocks noGrp="1"/>
          </p:cNvGraphicFramePr>
          <p:nvPr>
            <p:extLst>
              <p:ext uri="{D42A27DB-BD31-4B8C-83A1-F6EECF244321}">
                <p14:modId xmlns:p14="http://schemas.microsoft.com/office/powerpoint/2010/main" val="1057578660"/>
              </p:ext>
            </p:extLst>
          </p:nvPr>
        </p:nvGraphicFramePr>
        <p:xfrm>
          <a:off x="2084039" y="2492300"/>
          <a:ext cx="5732637" cy="502920"/>
        </p:xfrm>
        <a:graphic>
          <a:graphicData uri="http://schemas.openxmlformats.org/drawingml/2006/table">
            <a:tbl>
              <a:tblPr firstRow="1" bandRow="1">
                <a:tableStyleId>{265434D5-5157-48F3-A21F-D7C1FA9BB650}</a:tableStyleId>
              </a:tblPr>
              <a:tblGrid>
                <a:gridCol w="1910879">
                  <a:extLst>
                    <a:ext uri="{9D8B030D-6E8A-4147-A177-3AD203B41FA5}">
                      <a16:colId xmlns:a16="http://schemas.microsoft.com/office/drawing/2014/main" val="3950836960"/>
                    </a:ext>
                  </a:extLst>
                </a:gridCol>
                <a:gridCol w="1910879">
                  <a:extLst>
                    <a:ext uri="{9D8B030D-6E8A-4147-A177-3AD203B41FA5}">
                      <a16:colId xmlns:a16="http://schemas.microsoft.com/office/drawing/2014/main" val="1028360612"/>
                    </a:ext>
                  </a:extLst>
                </a:gridCol>
                <a:gridCol w="1910879">
                  <a:extLst>
                    <a:ext uri="{9D8B030D-6E8A-4147-A177-3AD203B41FA5}">
                      <a16:colId xmlns:a16="http://schemas.microsoft.com/office/drawing/2014/main" val="3697411174"/>
                    </a:ext>
                  </a:extLst>
                </a:gridCol>
              </a:tblGrid>
              <a:tr h="187680">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87680">
                <a:tc>
                  <a:txBody>
                    <a:bodyPr/>
                    <a:lstStyle/>
                    <a:p>
                      <a:r>
                        <a:rPr lang="en-US" sz="1050"/>
                        <a:t>2023-12-26</a:t>
                      </a:r>
                    </a:p>
                  </a:txBody>
                  <a:tcPr/>
                </a:tc>
                <a:tc>
                  <a:txBody>
                    <a:bodyPr/>
                    <a:lstStyle/>
                    <a:p>
                      <a:r>
                        <a:rPr lang="en-US" sz="1050"/>
                        <a:t>2023-12-31</a:t>
                      </a:r>
                    </a:p>
                  </a:txBody>
                  <a:tcPr/>
                </a:tc>
                <a:tc>
                  <a:txBody>
                    <a:bodyPr/>
                    <a:lstStyle/>
                    <a:p>
                      <a:r>
                        <a:rPr lang="en-US" sz="1050"/>
                        <a:t>2024-01-08</a:t>
                      </a:r>
                    </a:p>
                  </a:txBody>
                  <a:tcPr/>
                </a:tc>
                <a:extLst>
                  <a:ext uri="{0D108BD9-81ED-4DB2-BD59-A6C34878D82A}">
                    <a16:rowId xmlns:a16="http://schemas.microsoft.com/office/drawing/2014/main" val="761936982"/>
                  </a:ext>
                </a:extLst>
              </a:tr>
            </a:tbl>
          </a:graphicData>
        </a:graphic>
      </p:graphicFrame>
      <p:graphicFrame>
        <p:nvGraphicFramePr>
          <p:cNvPr id="15" name="Table 14">
            <a:extLst>
              <a:ext uri="{FF2B5EF4-FFF2-40B4-BE49-F238E27FC236}">
                <a16:creationId xmlns:a16="http://schemas.microsoft.com/office/drawing/2014/main" id="{D8A7732E-E8A3-9AC4-EC82-21514FB14462}"/>
              </a:ext>
            </a:extLst>
          </p:cNvPr>
          <p:cNvGraphicFramePr>
            <a:graphicFrameLocks noGrp="1"/>
          </p:cNvGraphicFramePr>
          <p:nvPr>
            <p:extLst>
              <p:ext uri="{D42A27DB-BD31-4B8C-83A1-F6EECF244321}">
                <p14:modId xmlns:p14="http://schemas.microsoft.com/office/powerpoint/2010/main" val="2712153670"/>
              </p:ext>
            </p:extLst>
          </p:nvPr>
        </p:nvGraphicFramePr>
        <p:xfrm>
          <a:off x="2154064" y="4423276"/>
          <a:ext cx="5818362" cy="502920"/>
        </p:xfrm>
        <a:graphic>
          <a:graphicData uri="http://schemas.openxmlformats.org/drawingml/2006/table">
            <a:tbl>
              <a:tblPr firstRow="1" bandRow="1">
                <a:tableStyleId>{265434D5-5157-48F3-A21F-D7C1FA9BB650}</a:tableStyleId>
              </a:tblPr>
              <a:tblGrid>
                <a:gridCol w="1939454">
                  <a:extLst>
                    <a:ext uri="{9D8B030D-6E8A-4147-A177-3AD203B41FA5}">
                      <a16:colId xmlns:a16="http://schemas.microsoft.com/office/drawing/2014/main" val="3950836960"/>
                    </a:ext>
                  </a:extLst>
                </a:gridCol>
                <a:gridCol w="1939454">
                  <a:extLst>
                    <a:ext uri="{9D8B030D-6E8A-4147-A177-3AD203B41FA5}">
                      <a16:colId xmlns:a16="http://schemas.microsoft.com/office/drawing/2014/main" val="1028360612"/>
                    </a:ext>
                  </a:extLst>
                </a:gridCol>
                <a:gridCol w="1939454">
                  <a:extLst>
                    <a:ext uri="{9D8B030D-6E8A-4147-A177-3AD203B41FA5}">
                      <a16:colId xmlns:a16="http://schemas.microsoft.com/office/drawing/2014/main" val="3697411174"/>
                    </a:ext>
                  </a:extLst>
                </a:gridCol>
              </a:tblGrid>
              <a:tr h="157125">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57125">
                <a:tc>
                  <a:txBody>
                    <a:bodyPr/>
                    <a:lstStyle/>
                    <a:p>
                      <a:r>
                        <a:rPr lang="en-US" sz="1050"/>
                        <a:t>2023-04-06</a:t>
                      </a:r>
                    </a:p>
                  </a:txBody>
                  <a:tcPr/>
                </a:tc>
                <a:tc>
                  <a:txBody>
                    <a:bodyPr/>
                    <a:lstStyle/>
                    <a:p>
                      <a:r>
                        <a:rPr lang="en-US" sz="1050"/>
                        <a:t>2023-04-16</a:t>
                      </a:r>
                    </a:p>
                  </a:txBody>
                  <a:tcPr/>
                </a:tc>
                <a:tc>
                  <a:txBody>
                    <a:bodyPr/>
                    <a:lstStyle/>
                    <a:p>
                      <a:r>
                        <a:rPr lang="en-US" sz="1050"/>
                        <a:t>2023-06-10</a:t>
                      </a:r>
                    </a:p>
                  </a:txBody>
                  <a:tcPr/>
                </a:tc>
                <a:extLst>
                  <a:ext uri="{0D108BD9-81ED-4DB2-BD59-A6C34878D82A}">
                    <a16:rowId xmlns:a16="http://schemas.microsoft.com/office/drawing/2014/main" val="761936982"/>
                  </a:ext>
                </a:extLst>
              </a:tr>
            </a:tbl>
          </a:graphicData>
        </a:graphic>
      </p:graphicFrame>
      <p:sp>
        <p:nvSpPr>
          <p:cNvPr id="16" name="TextBox 15">
            <a:extLst>
              <a:ext uri="{FF2B5EF4-FFF2-40B4-BE49-F238E27FC236}">
                <a16:creationId xmlns:a16="http://schemas.microsoft.com/office/drawing/2014/main" id="{32FD614C-FA06-A5A2-3541-D0AACE83C400}"/>
              </a:ext>
            </a:extLst>
          </p:cNvPr>
          <p:cNvSpPr txBox="1"/>
          <p:nvPr/>
        </p:nvSpPr>
        <p:spPr>
          <a:xfrm>
            <a:off x="228601" y="2457712"/>
            <a:ext cx="1757362" cy="523220"/>
          </a:xfrm>
          <a:prstGeom prst="rect">
            <a:avLst/>
          </a:prstGeom>
          <a:noFill/>
        </p:spPr>
        <p:txBody>
          <a:bodyPr wrap="square" rtlCol="0">
            <a:spAutoFit/>
          </a:bodyPr>
          <a:lstStyle/>
          <a:p>
            <a:r>
              <a:rPr lang="en-US"/>
              <a:t>Average RHR in first day: 65.5</a:t>
            </a:r>
          </a:p>
        </p:txBody>
      </p:sp>
      <p:sp>
        <p:nvSpPr>
          <p:cNvPr id="17" name="TextBox 16">
            <a:extLst>
              <a:ext uri="{FF2B5EF4-FFF2-40B4-BE49-F238E27FC236}">
                <a16:creationId xmlns:a16="http://schemas.microsoft.com/office/drawing/2014/main" id="{C50300C1-8FE2-C542-383B-FCBFDEDA1944}"/>
              </a:ext>
            </a:extLst>
          </p:cNvPr>
          <p:cNvSpPr txBox="1"/>
          <p:nvPr/>
        </p:nvSpPr>
        <p:spPr>
          <a:xfrm>
            <a:off x="228601" y="4324663"/>
            <a:ext cx="1757362" cy="523220"/>
          </a:xfrm>
          <a:prstGeom prst="rect">
            <a:avLst/>
          </a:prstGeom>
          <a:noFill/>
        </p:spPr>
        <p:txBody>
          <a:bodyPr wrap="square" rtlCol="0">
            <a:spAutoFit/>
          </a:bodyPr>
          <a:lstStyle/>
          <a:p>
            <a:r>
              <a:rPr lang="en-US"/>
              <a:t>Average RHR in first day: 81.3</a:t>
            </a:r>
          </a:p>
        </p:txBody>
      </p:sp>
      <p:pic>
        <p:nvPicPr>
          <p:cNvPr id="2" name="30.">
            <a:hlinkClick r:id="" action="ppaction://media"/>
            <a:extLst>
              <a:ext uri="{FF2B5EF4-FFF2-40B4-BE49-F238E27FC236}">
                <a16:creationId xmlns:a16="http://schemas.microsoft.com/office/drawing/2014/main" id="{BAFB54CD-FB6E-D33C-1201-C7326BB7FF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11986" y="39334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5F31-3CA6-5EBB-DB86-41FB9C5A29D6}"/>
              </a:ext>
            </a:extLst>
          </p:cNvPr>
          <p:cNvSpPr>
            <a:spLocks noGrp="1"/>
          </p:cNvSpPr>
          <p:nvPr>
            <p:ph type="title"/>
          </p:nvPr>
        </p:nvSpPr>
        <p:spPr/>
        <p:txBody>
          <a:bodyPr>
            <a:normAutofit fontScale="90000"/>
          </a:bodyPr>
          <a:lstStyle/>
          <a:p>
            <a:r>
              <a:rPr lang="en"/>
              <a:t>Result Discussion/Interpretation – Covid patients</a:t>
            </a:r>
            <a:endParaRPr lang="en-US"/>
          </a:p>
        </p:txBody>
      </p:sp>
      <p:pic>
        <p:nvPicPr>
          <p:cNvPr id="6" name="Picture 5" descr="Chart, waterfall chart&#10;&#10;Description automatically generated">
            <a:extLst>
              <a:ext uri="{FF2B5EF4-FFF2-40B4-BE49-F238E27FC236}">
                <a16:creationId xmlns:a16="http://schemas.microsoft.com/office/drawing/2014/main" id="{711584A4-A24F-51FA-7C67-574BF56F114F}"/>
              </a:ext>
            </a:extLst>
          </p:cNvPr>
          <p:cNvPicPr>
            <a:picLocks noChangeAspect="1"/>
          </p:cNvPicPr>
          <p:nvPr/>
        </p:nvPicPr>
        <p:blipFill rotWithShape="1">
          <a:blip r:embed="rId4"/>
          <a:srcRect b="17346"/>
          <a:stretch/>
        </p:blipFill>
        <p:spPr>
          <a:xfrm>
            <a:off x="1209675" y="1391138"/>
            <a:ext cx="6952496" cy="975826"/>
          </a:xfrm>
          <a:prstGeom prst="rect">
            <a:avLst/>
          </a:prstGeom>
        </p:spPr>
      </p:pic>
      <p:pic>
        <p:nvPicPr>
          <p:cNvPr id="8" name="Picture 7" descr="Chart, bar chart&#10;&#10;Description automatically generated">
            <a:extLst>
              <a:ext uri="{FF2B5EF4-FFF2-40B4-BE49-F238E27FC236}">
                <a16:creationId xmlns:a16="http://schemas.microsoft.com/office/drawing/2014/main" id="{B74D12B7-079E-15F4-EBA6-D7D154FBD224}"/>
              </a:ext>
            </a:extLst>
          </p:cNvPr>
          <p:cNvPicPr>
            <a:picLocks noChangeAspect="1"/>
          </p:cNvPicPr>
          <p:nvPr/>
        </p:nvPicPr>
        <p:blipFill rotWithShape="1">
          <a:blip r:embed="rId5"/>
          <a:srcRect b="16880"/>
          <a:stretch/>
        </p:blipFill>
        <p:spPr>
          <a:xfrm>
            <a:off x="942976" y="3150870"/>
            <a:ext cx="7219195" cy="1018969"/>
          </a:xfrm>
          <a:prstGeom prst="rect">
            <a:avLst/>
          </a:prstGeom>
        </p:spPr>
      </p:pic>
      <p:graphicFrame>
        <p:nvGraphicFramePr>
          <p:cNvPr id="9" name="Table 8">
            <a:extLst>
              <a:ext uri="{FF2B5EF4-FFF2-40B4-BE49-F238E27FC236}">
                <a16:creationId xmlns:a16="http://schemas.microsoft.com/office/drawing/2014/main" id="{E6D86CB8-DCE9-B9E2-40F6-76C7F17C1FB3}"/>
              </a:ext>
            </a:extLst>
          </p:cNvPr>
          <p:cNvGraphicFramePr>
            <a:graphicFrameLocks noGrp="1"/>
          </p:cNvGraphicFramePr>
          <p:nvPr>
            <p:extLst>
              <p:ext uri="{D42A27DB-BD31-4B8C-83A1-F6EECF244321}">
                <p14:modId xmlns:p14="http://schemas.microsoft.com/office/powerpoint/2010/main" val="343406981"/>
              </p:ext>
            </p:extLst>
          </p:nvPr>
        </p:nvGraphicFramePr>
        <p:xfrm>
          <a:off x="2306463" y="2445067"/>
          <a:ext cx="5818362" cy="662940"/>
        </p:xfrm>
        <a:graphic>
          <a:graphicData uri="http://schemas.openxmlformats.org/drawingml/2006/table">
            <a:tbl>
              <a:tblPr firstRow="1" bandRow="1">
                <a:tableStyleId>{265434D5-5157-48F3-A21F-D7C1FA9BB650}</a:tableStyleId>
              </a:tblPr>
              <a:tblGrid>
                <a:gridCol w="1939454">
                  <a:extLst>
                    <a:ext uri="{9D8B030D-6E8A-4147-A177-3AD203B41FA5}">
                      <a16:colId xmlns:a16="http://schemas.microsoft.com/office/drawing/2014/main" val="3950836960"/>
                    </a:ext>
                  </a:extLst>
                </a:gridCol>
                <a:gridCol w="1939454">
                  <a:extLst>
                    <a:ext uri="{9D8B030D-6E8A-4147-A177-3AD203B41FA5}">
                      <a16:colId xmlns:a16="http://schemas.microsoft.com/office/drawing/2014/main" val="1028360612"/>
                    </a:ext>
                  </a:extLst>
                </a:gridCol>
                <a:gridCol w="1939454">
                  <a:extLst>
                    <a:ext uri="{9D8B030D-6E8A-4147-A177-3AD203B41FA5}">
                      <a16:colId xmlns:a16="http://schemas.microsoft.com/office/drawing/2014/main" val="3697411174"/>
                    </a:ext>
                  </a:extLst>
                </a:gridCol>
              </a:tblGrid>
              <a:tr h="157125">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57125">
                <a:tc>
                  <a:txBody>
                    <a:bodyPr/>
                    <a:lstStyle/>
                    <a:p>
                      <a:r>
                        <a:rPr lang="en-US" sz="1050"/>
                        <a:t>2025-01-06</a:t>
                      </a:r>
                    </a:p>
                  </a:txBody>
                  <a:tcPr/>
                </a:tc>
                <a:tc>
                  <a:txBody>
                    <a:bodyPr/>
                    <a:lstStyle/>
                    <a:p>
                      <a:r>
                        <a:rPr lang="en-US" sz="1050"/>
                        <a:t>2025-01-11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2025-01-25 (+14 days)</a:t>
                      </a:r>
                    </a:p>
                    <a:p>
                      <a:r>
                        <a:rPr lang="en-US" sz="1050" b="1"/>
                        <a:t>Not reported</a:t>
                      </a:r>
                    </a:p>
                  </a:txBody>
                  <a:tcPr/>
                </a:tc>
                <a:extLst>
                  <a:ext uri="{0D108BD9-81ED-4DB2-BD59-A6C34878D82A}">
                    <a16:rowId xmlns:a16="http://schemas.microsoft.com/office/drawing/2014/main" val="761936982"/>
                  </a:ext>
                </a:extLst>
              </a:tr>
            </a:tbl>
          </a:graphicData>
        </a:graphic>
      </p:graphicFrame>
      <p:graphicFrame>
        <p:nvGraphicFramePr>
          <p:cNvPr id="10" name="Table 9">
            <a:extLst>
              <a:ext uri="{FF2B5EF4-FFF2-40B4-BE49-F238E27FC236}">
                <a16:creationId xmlns:a16="http://schemas.microsoft.com/office/drawing/2014/main" id="{81F55E29-A483-5276-E9CA-9AD2D7A2DEAF}"/>
              </a:ext>
            </a:extLst>
          </p:cNvPr>
          <p:cNvGraphicFramePr>
            <a:graphicFrameLocks noGrp="1"/>
          </p:cNvGraphicFramePr>
          <p:nvPr>
            <p:extLst>
              <p:ext uri="{D42A27DB-BD31-4B8C-83A1-F6EECF244321}">
                <p14:modId xmlns:p14="http://schemas.microsoft.com/office/powerpoint/2010/main" val="3882165452"/>
              </p:ext>
            </p:extLst>
          </p:nvPr>
        </p:nvGraphicFramePr>
        <p:xfrm>
          <a:off x="2454100" y="4194096"/>
          <a:ext cx="5818362" cy="982980"/>
        </p:xfrm>
        <a:graphic>
          <a:graphicData uri="http://schemas.openxmlformats.org/drawingml/2006/table">
            <a:tbl>
              <a:tblPr firstRow="1" bandRow="1">
                <a:tableStyleId>{265434D5-5157-48F3-A21F-D7C1FA9BB650}</a:tableStyleId>
              </a:tblPr>
              <a:tblGrid>
                <a:gridCol w="1939454">
                  <a:extLst>
                    <a:ext uri="{9D8B030D-6E8A-4147-A177-3AD203B41FA5}">
                      <a16:colId xmlns:a16="http://schemas.microsoft.com/office/drawing/2014/main" val="3950836960"/>
                    </a:ext>
                  </a:extLst>
                </a:gridCol>
                <a:gridCol w="1939454">
                  <a:extLst>
                    <a:ext uri="{9D8B030D-6E8A-4147-A177-3AD203B41FA5}">
                      <a16:colId xmlns:a16="http://schemas.microsoft.com/office/drawing/2014/main" val="1028360612"/>
                    </a:ext>
                  </a:extLst>
                </a:gridCol>
                <a:gridCol w="1939454">
                  <a:extLst>
                    <a:ext uri="{9D8B030D-6E8A-4147-A177-3AD203B41FA5}">
                      <a16:colId xmlns:a16="http://schemas.microsoft.com/office/drawing/2014/main" val="3697411174"/>
                    </a:ext>
                  </a:extLst>
                </a:gridCol>
              </a:tblGrid>
              <a:tr h="157125">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57125">
                <a:tc>
                  <a:txBody>
                    <a:bodyPr/>
                    <a:lstStyle/>
                    <a:p>
                      <a:r>
                        <a:rPr lang="en-US" sz="1050" b="1"/>
                        <a:t>2023-08-29</a:t>
                      </a:r>
                    </a:p>
                    <a:p>
                      <a:r>
                        <a:rPr lang="en-US" sz="1050"/>
                        <a:t>2022-11-14</a:t>
                      </a:r>
                    </a:p>
                    <a:p>
                      <a:r>
                        <a:rPr lang="en-US" sz="1050"/>
                        <a:t>2023-07-04</a:t>
                      </a:r>
                    </a:p>
                    <a:p>
                      <a:r>
                        <a:rPr lang="en-US" sz="1050"/>
                        <a:t>2023-10-24</a:t>
                      </a:r>
                    </a:p>
                  </a:txBody>
                  <a:tcPr/>
                </a:tc>
                <a:tc>
                  <a:txBody>
                    <a:bodyPr/>
                    <a:lstStyle/>
                    <a:p>
                      <a:r>
                        <a:rPr lang="en-US" sz="1050"/>
                        <a:t>2023-09-18</a:t>
                      </a:r>
                    </a:p>
                  </a:txBody>
                  <a:tcPr/>
                </a:tc>
                <a:tc>
                  <a:txBody>
                    <a:bodyPr/>
                    <a:lstStyle/>
                    <a:p>
                      <a:r>
                        <a:rPr lang="en-US" sz="1050"/>
                        <a:t>2023-09-19</a:t>
                      </a:r>
                    </a:p>
                  </a:txBody>
                  <a:tcPr/>
                </a:tc>
                <a:extLst>
                  <a:ext uri="{0D108BD9-81ED-4DB2-BD59-A6C34878D82A}">
                    <a16:rowId xmlns:a16="http://schemas.microsoft.com/office/drawing/2014/main" val="761936982"/>
                  </a:ext>
                </a:extLst>
              </a:tr>
            </a:tbl>
          </a:graphicData>
        </a:graphic>
      </p:graphicFrame>
      <p:sp>
        <p:nvSpPr>
          <p:cNvPr id="14" name="TextBox 13">
            <a:extLst>
              <a:ext uri="{FF2B5EF4-FFF2-40B4-BE49-F238E27FC236}">
                <a16:creationId xmlns:a16="http://schemas.microsoft.com/office/drawing/2014/main" id="{26A41C50-6E77-5B4C-B3B1-8E2061DFD25C}"/>
              </a:ext>
            </a:extLst>
          </p:cNvPr>
          <p:cNvSpPr txBox="1"/>
          <p:nvPr/>
        </p:nvSpPr>
        <p:spPr>
          <a:xfrm>
            <a:off x="228601" y="2457712"/>
            <a:ext cx="1757362" cy="523220"/>
          </a:xfrm>
          <a:prstGeom prst="rect">
            <a:avLst/>
          </a:prstGeom>
          <a:noFill/>
        </p:spPr>
        <p:txBody>
          <a:bodyPr wrap="square" rtlCol="0">
            <a:spAutoFit/>
          </a:bodyPr>
          <a:lstStyle/>
          <a:p>
            <a:r>
              <a:rPr lang="en-US"/>
              <a:t>Average RHR in first day: 76.8</a:t>
            </a:r>
          </a:p>
        </p:txBody>
      </p:sp>
      <p:sp>
        <p:nvSpPr>
          <p:cNvPr id="15" name="TextBox 14">
            <a:extLst>
              <a:ext uri="{FF2B5EF4-FFF2-40B4-BE49-F238E27FC236}">
                <a16:creationId xmlns:a16="http://schemas.microsoft.com/office/drawing/2014/main" id="{DFEE4D5D-E494-AFAD-3565-1EDBC1589610}"/>
              </a:ext>
            </a:extLst>
          </p:cNvPr>
          <p:cNvSpPr txBox="1"/>
          <p:nvPr/>
        </p:nvSpPr>
        <p:spPr>
          <a:xfrm>
            <a:off x="166689" y="4246039"/>
            <a:ext cx="1757362" cy="523220"/>
          </a:xfrm>
          <a:prstGeom prst="rect">
            <a:avLst/>
          </a:prstGeom>
          <a:noFill/>
        </p:spPr>
        <p:txBody>
          <a:bodyPr wrap="square" rtlCol="0">
            <a:spAutoFit/>
          </a:bodyPr>
          <a:lstStyle/>
          <a:p>
            <a:r>
              <a:rPr lang="en-US"/>
              <a:t>Average RHR in first day: 67.1</a:t>
            </a:r>
          </a:p>
        </p:txBody>
      </p:sp>
      <p:pic>
        <p:nvPicPr>
          <p:cNvPr id="3" name="31.">
            <a:hlinkClick r:id="" action="ppaction://media"/>
            <a:extLst>
              <a:ext uri="{FF2B5EF4-FFF2-40B4-BE49-F238E27FC236}">
                <a16:creationId xmlns:a16="http://schemas.microsoft.com/office/drawing/2014/main" id="{F3A22277-791C-FEBF-43E8-EE672ACC2D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27320" y="393347"/>
            <a:ext cx="730250" cy="730250"/>
          </a:xfrm>
          <a:prstGeom prst="rect">
            <a:avLst/>
          </a:prstGeom>
        </p:spPr>
      </p:pic>
    </p:spTree>
    <p:extLst>
      <p:ext uri="{BB962C8B-B14F-4D97-AF65-F5344CB8AC3E}">
        <p14:creationId xmlns:p14="http://schemas.microsoft.com/office/powerpoint/2010/main" val="31649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971-4360-7F72-738F-0B0608F09392}"/>
              </a:ext>
            </a:extLst>
          </p:cNvPr>
          <p:cNvSpPr>
            <a:spLocks noGrp="1"/>
          </p:cNvSpPr>
          <p:nvPr>
            <p:ph type="title"/>
          </p:nvPr>
        </p:nvSpPr>
        <p:spPr/>
        <p:txBody>
          <a:bodyPr>
            <a:normAutofit fontScale="90000"/>
          </a:bodyPr>
          <a:lstStyle/>
          <a:p>
            <a:r>
              <a:rPr lang="en"/>
              <a:t>Result Discussion/Interpretation – Covid patients</a:t>
            </a:r>
            <a:endParaRPr lang="en-US"/>
          </a:p>
        </p:txBody>
      </p:sp>
      <p:pic>
        <p:nvPicPr>
          <p:cNvPr id="4" name="Picture 3" descr="Chart&#10;&#10;Description automatically generated">
            <a:extLst>
              <a:ext uri="{FF2B5EF4-FFF2-40B4-BE49-F238E27FC236}">
                <a16:creationId xmlns:a16="http://schemas.microsoft.com/office/drawing/2014/main" id="{2793ADD2-4229-07CA-8A6D-C0B349A44976}"/>
              </a:ext>
            </a:extLst>
          </p:cNvPr>
          <p:cNvPicPr>
            <a:picLocks noChangeAspect="1"/>
          </p:cNvPicPr>
          <p:nvPr/>
        </p:nvPicPr>
        <p:blipFill rotWithShape="1">
          <a:blip r:embed="rId4"/>
          <a:srcRect b="18357"/>
          <a:stretch/>
        </p:blipFill>
        <p:spPr>
          <a:xfrm>
            <a:off x="1002589" y="3172639"/>
            <a:ext cx="6957847" cy="964631"/>
          </a:xfrm>
          <a:prstGeom prst="rect">
            <a:avLst/>
          </a:prstGeom>
        </p:spPr>
      </p:pic>
      <p:pic>
        <p:nvPicPr>
          <p:cNvPr id="6" name="Picture 5" descr="Chart&#10;&#10;Description automatically generated">
            <a:extLst>
              <a:ext uri="{FF2B5EF4-FFF2-40B4-BE49-F238E27FC236}">
                <a16:creationId xmlns:a16="http://schemas.microsoft.com/office/drawing/2014/main" id="{39C9A04F-99A9-EC5E-BA3F-270070771326}"/>
              </a:ext>
            </a:extLst>
          </p:cNvPr>
          <p:cNvPicPr>
            <a:picLocks noChangeAspect="1"/>
          </p:cNvPicPr>
          <p:nvPr/>
        </p:nvPicPr>
        <p:blipFill rotWithShape="1">
          <a:blip r:embed="rId5"/>
          <a:srcRect b="17215"/>
          <a:stretch/>
        </p:blipFill>
        <p:spPr>
          <a:xfrm>
            <a:off x="1023938" y="1331146"/>
            <a:ext cx="6957847" cy="978120"/>
          </a:xfrm>
          <a:prstGeom prst="rect">
            <a:avLst/>
          </a:prstGeom>
        </p:spPr>
      </p:pic>
      <p:graphicFrame>
        <p:nvGraphicFramePr>
          <p:cNvPr id="7" name="Table 6">
            <a:extLst>
              <a:ext uri="{FF2B5EF4-FFF2-40B4-BE49-F238E27FC236}">
                <a16:creationId xmlns:a16="http://schemas.microsoft.com/office/drawing/2014/main" id="{9CC60594-12BD-C944-C85E-C14877383D34}"/>
              </a:ext>
            </a:extLst>
          </p:cNvPr>
          <p:cNvGraphicFramePr>
            <a:graphicFrameLocks noGrp="1"/>
          </p:cNvGraphicFramePr>
          <p:nvPr>
            <p:extLst>
              <p:ext uri="{D42A27DB-BD31-4B8C-83A1-F6EECF244321}">
                <p14:modId xmlns:p14="http://schemas.microsoft.com/office/powerpoint/2010/main" val="3788719565"/>
              </p:ext>
            </p:extLst>
          </p:nvPr>
        </p:nvGraphicFramePr>
        <p:xfrm>
          <a:off x="2292176" y="2349679"/>
          <a:ext cx="5818362" cy="822960"/>
        </p:xfrm>
        <a:graphic>
          <a:graphicData uri="http://schemas.openxmlformats.org/drawingml/2006/table">
            <a:tbl>
              <a:tblPr firstRow="1" bandRow="1">
                <a:tableStyleId>{265434D5-5157-48F3-A21F-D7C1FA9BB650}</a:tableStyleId>
              </a:tblPr>
              <a:tblGrid>
                <a:gridCol w="1939454">
                  <a:extLst>
                    <a:ext uri="{9D8B030D-6E8A-4147-A177-3AD203B41FA5}">
                      <a16:colId xmlns:a16="http://schemas.microsoft.com/office/drawing/2014/main" val="3950836960"/>
                    </a:ext>
                  </a:extLst>
                </a:gridCol>
                <a:gridCol w="1939454">
                  <a:extLst>
                    <a:ext uri="{9D8B030D-6E8A-4147-A177-3AD203B41FA5}">
                      <a16:colId xmlns:a16="http://schemas.microsoft.com/office/drawing/2014/main" val="1028360612"/>
                    </a:ext>
                  </a:extLst>
                </a:gridCol>
                <a:gridCol w="1939454">
                  <a:extLst>
                    <a:ext uri="{9D8B030D-6E8A-4147-A177-3AD203B41FA5}">
                      <a16:colId xmlns:a16="http://schemas.microsoft.com/office/drawing/2014/main" val="3697411174"/>
                    </a:ext>
                  </a:extLst>
                </a:gridCol>
              </a:tblGrid>
              <a:tr h="157125">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57125">
                <a:tc>
                  <a:txBody>
                    <a:bodyPr/>
                    <a:lstStyle/>
                    <a:p>
                      <a:r>
                        <a:rPr lang="en-US" sz="1050"/>
                        <a:t>2028-06-17</a:t>
                      </a:r>
                    </a:p>
                  </a:txBody>
                  <a:tcPr/>
                </a:tc>
                <a:tc>
                  <a:txBody>
                    <a:bodyPr/>
                    <a:lstStyle/>
                    <a:p>
                      <a:r>
                        <a:rPr lang="en-US" sz="1050"/>
                        <a:t>2028-06-19</a:t>
                      </a:r>
                    </a:p>
                  </a:txBody>
                  <a:tcPr/>
                </a:tc>
                <a:tc>
                  <a:txBody>
                    <a:bodyPr/>
                    <a:lstStyle/>
                    <a:p>
                      <a:r>
                        <a:rPr lang="en-US" sz="1050" b="1"/>
                        <a:t>2028-07-03(+14 days)</a:t>
                      </a:r>
                    </a:p>
                    <a:p>
                      <a:r>
                        <a:rPr lang="en-US" sz="1050" b="0"/>
                        <a:t>2028-05-16 (reported)</a:t>
                      </a:r>
                    </a:p>
                    <a:p>
                      <a:r>
                        <a:rPr lang="en-US" sz="1050" b="0"/>
                        <a:t>2028-05-15 (reported)</a:t>
                      </a:r>
                    </a:p>
                  </a:txBody>
                  <a:tcPr/>
                </a:tc>
                <a:extLst>
                  <a:ext uri="{0D108BD9-81ED-4DB2-BD59-A6C34878D82A}">
                    <a16:rowId xmlns:a16="http://schemas.microsoft.com/office/drawing/2014/main" val="761936982"/>
                  </a:ext>
                </a:extLst>
              </a:tr>
            </a:tbl>
          </a:graphicData>
        </a:graphic>
      </p:graphicFrame>
      <p:graphicFrame>
        <p:nvGraphicFramePr>
          <p:cNvPr id="8" name="Table 7">
            <a:extLst>
              <a:ext uri="{FF2B5EF4-FFF2-40B4-BE49-F238E27FC236}">
                <a16:creationId xmlns:a16="http://schemas.microsoft.com/office/drawing/2014/main" id="{61A93341-B55C-9913-3DC8-5AF69717A96F}"/>
              </a:ext>
            </a:extLst>
          </p:cNvPr>
          <p:cNvGraphicFramePr>
            <a:graphicFrameLocks noGrp="1"/>
          </p:cNvGraphicFramePr>
          <p:nvPr>
            <p:extLst>
              <p:ext uri="{D42A27DB-BD31-4B8C-83A1-F6EECF244321}">
                <p14:modId xmlns:p14="http://schemas.microsoft.com/office/powerpoint/2010/main" val="2304661854"/>
              </p:ext>
            </p:extLst>
          </p:nvPr>
        </p:nvGraphicFramePr>
        <p:xfrm>
          <a:off x="2249313" y="4177683"/>
          <a:ext cx="5818362" cy="662940"/>
        </p:xfrm>
        <a:graphic>
          <a:graphicData uri="http://schemas.openxmlformats.org/drawingml/2006/table">
            <a:tbl>
              <a:tblPr firstRow="1" bandRow="1">
                <a:tableStyleId>{265434D5-5157-48F3-A21F-D7C1FA9BB650}</a:tableStyleId>
              </a:tblPr>
              <a:tblGrid>
                <a:gridCol w="1939454">
                  <a:extLst>
                    <a:ext uri="{9D8B030D-6E8A-4147-A177-3AD203B41FA5}">
                      <a16:colId xmlns:a16="http://schemas.microsoft.com/office/drawing/2014/main" val="3950836960"/>
                    </a:ext>
                  </a:extLst>
                </a:gridCol>
                <a:gridCol w="1939454">
                  <a:extLst>
                    <a:ext uri="{9D8B030D-6E8A-4147-A177-3AD203B41FA5}">
                      <a16:colId xmlns:a16="http://schemas.microsoft.com/office/drawing/2014/main" val="1028360612"/>
                    </a:ext>
                  </a:extLst>
                </a:gridCol>
                <a:gridCol w="1939454">
                  <a:extLst>
                    <a:ext uri="{9D8B030D-6E8A-4147-A177-3AD203B41FA5}">
                      <a16:colId xmlns:a16="http://schemas.microsoft.com/office/drawing/2014/main" val="3697411174"/>
                    </a:ext>
                  </a:extLst>
                </a:gridCol>
              </a:tblGrid>
              <a:tr h="157125">
                <a:tc>
                  <a:txBody>
                    <a:bodyPr/>
                    <a:lstStyle/>
                    <a:p>
                      <a:r>
                        <a:rPr lang="en-US" sz="1050"/>
                        <a:t>Symptom date</a:t>
                      </a:r>
                    </a:p>
                  </a:txBody>
                  <a:tcPr/>
                </a:tc>
                <a:tc>
                  <a:txBody>
                    <a:bodyPr/>
                    <a:lstStyle/>
                    <a:p>
                      <a:r>
                        <a:rPr lang="en-US" sz="1050"/>
                        <a:t>Diagnosis date</a:t>
                      </a:r>
                    </a:p>
                  </a:txBody>
                  <a:tcPr/>
                </a:tc>
                <a:tc>
                  <a:txBody>
                    <a:bodyPr/>
                    <a:lstStyle/>
                    <a:p>
                      <a:r>
                        <a:rPr lang="en-US" sz="1050"/>
                        <a:t>Recovery date</a:t>
                      </a:r>
                    </a:p>
                  </a:txBody>
                  <a:tcPr/>
                </a:tc>
                <a:extLst>
                  <a:ext uri="{0D108BD9-81ED-4DB2-BD59-A6C34878D82A}">
                    <a16:rowId xmlns:a16="http://schemas.microsoft.com/office/drawing/2014/main" val="244288394"/>
                  </a:ext>
                </a:extLst>
              </a:tr>
              <a:tr h="157125">
                <a:tc>
                  <a:txBody>
                    <a:bodyPr/>
                    <a:lstStyle/>
                    <a:p>
                      <a:r>
                        <a:rPr lang="en-US" sz="1050" b="1"/>
                        <a:t>2024-03-11(-7 days)</a:t>
                      </a:r>
                    </a:p>
                    <a:p>
                      <a:r>
                        <a:rPr lang="en-US" sz="1050"/>
                        <a:t>Real date not reported</a:t>
                      </a:r>
                    </a:p>
                  </a:txBody>
                  <a:tcPr/>
                </a:tc>
                <a:tc>
                  <a:txBody>
                    <a:bodyPr/>
                    <a:lstStyle/>
                    <a:p>
                      <a:r>
                        <a:rPr lang="en-US" sz="1050" b="1"/>
                        <a:t>2024-03-18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1"/>
                        <a:t>2024-04-02(+14 days)</a:t>
                      </a:r>
                      <a:endParaRPr lang="en-US" sz="1050" b="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t>Real date not reported</a:t>
                      </a:r>
                    </a:p>
                  </a:txBody>
                  <a:tcPr/>
                </a:tc>
                <a:extLst>
                  <a:ext uri="{0D108BD9-81ED-4DB2-BD59-A6C34878D82A}">
                    <a16:rowId xmlns:a16="http://schemas.microsoft.com/office/drawing/2014/main" val="761936982"/>
                  </a:ext>
                </a:extLst>
              </a:tr>
            </a:tbl>
          </a:graphicData>
        </a:graphic>
      </p:graphicFrame>
      <p:sp>
        <p:nvSpPr>
          <p:cNvPr id="9" name="TextBox 8">
            <a:extLst>
              <a:ext uri="{FF2B5EF4-FFF2-40B4-BE49-F238E27FC236}">
                <a16:creationId xmlns:a16="http://schemas.microsoft.com/office/drawing/2014/main" id="{80CA4222-16E2-6AC2-92AF-E4EA8003E2FD}"/>
              </a:ext>
            </a:extLst>
          </p:cNvPr>
          <p:cNvSpPr txBox="1"/>
          <p:nvPr/>
        </p:nvSpPr>
        <p:spPr>
          <a:xfrm>
            <a:off x="228601" y="2457712"/>
            <a:ext cx="1757362" cy="523220"/>
          </a:xfrm>
          <a:prstGeom prst="rect">
            <a:avLst/>
          </a:prstGeom>
          <a:noFill/>
        </p:spPr>
        <p:txBody>
          <a:bodyPr wrap="square" rtlCol="0">
            <a:spAutoFit/>
          </a:bodyPr>
          <a:lstStyle/>
          <a:p>
            <a:r>
              <a:rPr lang="en-US"/>
              <a:t>Average RHR in first day: 73.2</a:t>
            </a:r>
          </a:p>
        </p:txBody>
      </p:sp>
      <p:sp>
        <p:nvSpPr>
          <p:cNvPr id="12" name="TextBox 11">
            <a:extLst>
              <a:ext uri="{FF2B5EF4-FFF2-40B4-BE49-F238E27FC236}">
                <a16:creationId xmlns:a16="http://schemas.microsoft.com/office/drawing/2014/main" id="{ACCD9F9A-5049-85DC-551A-041FD62981FC}"/>
              </a:ext>
            </a:extLst>
          </p:cNvPr>
          <p:cNvSpPr txBox="1"/>
          <p:nvPr/>
        </p:nvSpPr>
        <p:spPr>
          <a:xfrm>
            <a:off x="197644" y="4247543"/>
            <a:ext cx="1757362" cy="523220"/>
          </a:xfrm>
          <a:prstGeom prst="rect">
            <a:avLst/>
          </a:prstGeom>
          <a:noFill/>
        </p:spPr>
        <p:txBody>
          <a:bodyPr wrap="square" rtlCol="0">
            <a:spAutoFit/>
          </a:bodyPr>
          <a:lstStyle/>
          <a:p>
            <a:r>
              <a:rPr lang="en-US"/>
              <a:t>Average RHR in first day: 60.2</a:t>
            </a:r>
          </a:p>
        </p:txBody>
      </p:sp>
      <p:pic>
        <p:nvPicPr>
          <p:cNvPr id="3" name="32.">
            <a:hlinkClick r:id="" action="ppaction://media"/>
            <a:extLst>
              <a:ext uri="{FF2B5EF4-FFF2-40B4-BE49-F238E27FC236}">
                <a16:creationId xmlns:a16="http://schemas.microsoft.com/office/drawing/2014/main" id="{3CCA43E6-9933-F6F6-48EB-BEB8205909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1986" y="449792"/>
            <a:ext cx="730250" cy="730250"/>
          </a:xfrm>
          <a:prstGeom prst="rect">
            <a:avLst/>
          </a:prstGeom>
        </p:spPr>
      </p:pic>
    </p:spTree>
    <p:extLst>
      <p:ext uri="{BB962C8B-B14F-4D97-AF65-F5344CB8AC3E}">
        <p14:creationId xmlns:p14="http://schemas.microsoft.com/office/powerpoint/2010/main" val="26944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9038-FA70-AA37-AC2A-2F160256193D}"/>
              </a:ext>
            </a:extLst>
          </p:cNvPr>
          <p:cNvSpPr>
            <a:spLocks noGrp="1"/>
          </p:cNvSpPr>
          <p:nvPr>
            <p:ph type="title"/>
          </p:nvPr>
        </p:nvSpPr>
        <p:spPr/>
        <p:txBody>
          <a:bodyPr>
            <a:normAutofit fontScale="90000"/>
          </a:bodyPr>
          <a:lstStyle/>
          <a:p>
            <a:r>
              <a:rPr lang="en"/>
              <a:t>Result Discussion/Interpretation – Healthy patients</a:t>
            </a:r>
            <a:endParaRPr lang="en-US"/>
          </a:p>
        </p:txBody>
      </p:sp>
      <p:pic>
        <p:nvPicPr>
          <p:cNvPr id="4" name="Picture 3" descr="Chart, timeline&#10;&#10;Description automatically generated with medium confidence">
            <a:extLst>
              <a:ext uri="{FF2B5EF4-FFF2-40B4-BE49-F238E27FC236}">
                <a16:creationId xmlns:a16="http://schemas.microsoft.com/office/drawing/2014/main" id="{A335BC40-EA1A-4BD9-8BB8-A990B209369B}"/>
              </a:ext>
            </a:extLst>
          </p:cNvPr>
          <p:cNvPicPr>
            <a:picLocks noChangeAspect="1"/>
          </p:cNvPicPr>
          <p:nvPr/>
        </p:nvPicPr>
        <p:blipFill>
          <a:blip r:embed="rId4"/>
          <a:stretch>
            <a:fillRect/>
          </a:stretch>
        </p:blipFill>
        <p:spPr>
          <a:xfrm>
            <a:off x="834734" y="1266807"/>
            <a:ext cx="7229897" cy="1217509"/>
          </a:xfrm>
          <a:prstGeom prst="rect">
            <a:avLst/>
          </a:prstGeom>
        </p:spPr>
      </p:pic>
      <p:pic>
        <p:nvPicPr>
          <p:cNvPr id="6" name="Picture 5" descr="Chart&#10;&#10;Description automatically generated">
            <a:extLst>
              <a:ext uri="{FF2B5EF4-FFF2-40B4-BE49-F238E27FC236}">
                <a16:creationId xmlns:a16="http://schemas.microsoft.com/office/drawing/2014/main" id="{D3C418E5-BCC9-85DC-B8F3-2EE6BCC26D60}"/>
              </a:ext>
            </a:extLst>
          </p:cNvPr>
          <p:cNvPicPr>
            <a:picLocks noChangeAspect="1"/>
          </p:cNvPicPr>
          <p:nvPr/>
        </p:nvPicPr>
        <p:blipFill>
          <a:blip r:embed="rId5"/>
          <a:stretch>
            <a:fillRect/>
          </a:stretch>
        </p:blipFill>
        <p:spPr>
          <a:xfrm>
            <a:off x="834734" y="2432040"/>
            <a:ext cx="7178050" cy="1218914"/>
          </a:xfrm>
          <a:prstGeom prst="rect">
            <a:avLst/>
          </a:prstGeom>
        </p:spPr>
      </p:pic>
      <p:sp>
        <p:nvSpPr>
          <p:cNvPr id="9" name="TextBox 8">
            <a:extLst>
              <a:ext uri="{FF2B5EF4-FFF2-40B4-BE49-F238E27FC236}">
                <a16:creationId xmlns:a16="http://schemas.microsoft.com/office/drawing/2014/main" id="{ABA70D34-1E6E-0F2A-605E-774C2FC2A967}"/>
              </a:ext>
            </a:extLst>
          </p:cNvPr>
          <p:cNvSpPr txBox="1"/>
          <p:nvPr/>
        </p:nvSpPr>
        <p:spPr>
          <a:xfrm>
            <a:off x="133351" y="1816959"/>
            <a:ext cx="1757362" cy="523220"/>
          </a:xfrm>
          <a:prstGeom prst="rect">
            <a:avLst/>
          </a:prstGeom>
          <a:noFill/>
        </p:spPr>
        <p:txBody>
          <a:bodyPr wrap="square" rtlCol="0">
            <a:spAutoFit/>
          </a:bodyPr>
          <a:lstStyle/>
          <a:p>
            <a:r>
              <a:rPr lang="en-US"/>
              <a:t>Average RHR in first day: 79.1</a:t>
            </a:r>
          </a:p>
        </p:txBody>
      </p:sp>
      <p:sp>
        <p:nvSpPr>
          <p:cNvPr id="10" name="TextBox 9">
            <a:extLst>
              <a:ext uri="{FF2B5EF4-FFF2-40B4-BE49-F238E27FC236}">
                <a16:creationId xmlns:a16="http://schemas.microsoft.com/office/drawing/2014/main" id="{ACE6FEDB-C760-2874-EA28-1E52E725F93E}"/>
              </a:ext>
            </a:extLst>
          </p:cNvPr>
          <p:cNvSpPr txBox="1"/>
          <p:nvPr/>
        </p:nvSpPr>
        <p:spPr>
          <a:xfrm>
            <a:off x="133351" y="2982192"/>
            <a:ext cx="1757362" cy="523220"/>
          </a:xfrm>
          <a:prstGeom prst="rect">
            <a:avLst/>
          </a:prstGeom>
          <a:noFill/>
        </p:spPr>
        <p:txBody>
          <a:bodyPr wrap="square" rtlCol="0">
            <a:spAutoFit/>
          </a:bodyPr>
          <a:lstStyle/>
          <a:p>
            <a:r>
              <a:rPr lang="en-US"/>
              <a:t>Average RHR in first day: 63.2</a:t>
            </a:r>
          </a:p>
        </p:txBody>
      </p:sp>
      <p:pic>
        <p:nvPicPr>
          <p:cNvPr id="11" name="Picture 10" descr="Chart&#10;&#10;Description automatically generated">
            <a:extLst>
              <a:ext uri="{FF2B5EF4-FFF2-40B4-BE49-F238E27FC236}">
                <a16:creationId xmlns:a16="http://schemas.microsoft.com/office/drawing/2014/main" id="{22D226BE-4633-3CB9-2A79-4C495B6AF422}"/>
              </a:ext>
            </a:extLst>
          </p:cNvPr>
          <p:cNvPicPr>
            <a:picLocks noChangeAspect="1"/>
          </p:cNvPicPr>
          <p:nvPr/>
        </p:nvPicPr>
        <p:blipFill>
          <a:blip r:embed="rId6"/>
          <a:stretch>
            <a:fillRect/>
          </a:stretch>
        </p:blipFill>
        <p:spPr>
          <a:xfrm>
            <a:off x="834726" y="3876693"/>
            <a:ext cx="7178042" cy="1218913"/>
          </a:xfrm>
          <a:prstGeom prst="rect">
            <a:avLst/>
          </a:prstGeom>
        </p:spPr>
      </p:pic>
      <p:sp>
        <p:nvSpPr>
          <p:cNvPr id="12" name="TextBox 11">
            <a:extLst>
              <a:ext uri="{FF2B5EF4-FFF2-40B4-BE49-F238E27FC236}">
                <a16:creationId xmlns:a16="http://schemas.microsoft.com/office/drawing/2014/main" id="{009F95E2-A2FC-723F-FD6A-5BB4F44486A8}"/>
              </a:ext>
            </a:extLst>
          </p:cNvPr>
          <p:cNvSpPr txBox="1"/>
          <p:nvPr/>
        </p:nvSpPr>
        <p:spPr>
          <a:xfrm>
            <a:off x="133351" y="4380965"/>
            <a:ext cx="1757362" cy="523220"/>
          </a:xfrm>
          <a:prstGeom prst="rect">
            <a:avLst/>
          </a:prstGeom>
          <a:noFill/>
        </p:spPr>
        <p:txBody>
          <a:bodyPr wrap="square" rtlCol="0">
            <a:spAutoFit/>
          </a:bodyPr>
          <a:lstStyle/>
          <a:p>
            <a:r>
              <a:rPr lang="en-US"/>
              <a:t>Average RHR in first day: 85.2</a:t>
            </a:r>
          </a:p>
        </p:txBody>
      </p:sp>
      <p:pic>
        <p:nvPicPr>
          <p:cNvPr id="3" name="33.">
            <a:hlinkClick r:id="" action="ppaction://media"/>
            <a:extLst>
              <a:ext uri="{FF2B5EF4-FFF2-40B4-BE49-F238E27FC236}">
                <a16:creationId xmlns:a16="http://schemas.microsoft.com/office/drawing/2014/main" id="{43F0CCF2-4E5A-730F-D0FB-3E8154AA08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11986" y="1451681"/>
            <a:ext cx="730250" cy="730250"/>
          </a:xfrm>
          <a:prstGeom prst="rect">
            <a:avLst/>
          </a:prstGeom>
        </p:spPr>
      </p:pic>
    </p:spTree>
    <p:extLst>
      <p:ext uri="{BB962C8B-B14F-4D97-AF65-F5344CB8AC3E}">
        <p14:creationId xmlns:p14="http://schemas.microsoft.com/office/powerpoint/2010/main" val="298238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 Discussion/Interpretation - Part III</a:t>
            </a:r>
            <a:endParaRPr/>
          </a:p>
        </p:txBody>
      </p:sp>
      <p:sp>
        <p:nvSpPr>
          <p:cNvPr id="361" name="Google Shape;361;p44"/>
          <p:cNvSpPr txBox="1"/>
          <p:nvPr/>
        </p:nvSpPr>
        <p:spPr>
          <a:xfrm>
            <a:off x="560375" y="1548575"/>
            <a:ext cx="80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62" name="Google Shape;362;p44"/>
          <p:cNvSpPr txBox="1"/>
          <p:nvPr/>
        </p:nvSpPr>
        <p:spPr>
          <a:xfrm>
            <a:off x="-2357" y="1536357"/>
            <a:ext cx="9011147" cy="3385512"/>
          </a:xfrm>
          <a:prstGeom prst="rect">
            <a:avLst/>
          </a:prstGeom>
          <a:noFill/>
          <a:ln>
            <a:noFill/>
          </a:ln>
        </p:spPr>
        <p:txBody>
          <a:bodyPr spcFirstLastPara="1" wrap="square" lIns="91425" tIns="91425" rIns="91425" bIns="91425" anchor="t" anchorCtr="0">
            <a:spAutoFit/>
          </a:bodyPr>
          <a:lstStyle/>
          <a:p>
            <a:pPr marL="139700">
              <a:buSzPts val="1400"/>
            </a:pPr>
            <a:r>
              <a:rPr lang="en" sz="1600" b="1">
                <a:ea typeface="Roboto"/>
                <a:cs typeface="Roboto"/>
              </a:rPr>
              <a:t>Pattern Classifier</a:t>
            </a:r>
          </a:p>
          <a:p>
            <a:pPr marL="425450" indent="-285750">
              <a:buSzPts val="1400"/>
              <a:buChar char="•"/>
            </a:pPr>
            <a:r>
              <a:rPr lang="en" sz="1600">
                <a:ea typeface="Roboto"/>
                <a:cs typeface="Roboto"/>
                <a:sym typeface="Roboto"/>
              </a:rPr>
              <a:t>We found that most of the Covid specific patterns included a high resting heart rate</a:t>
            </a:r>
            <a:endParaRPr lang="en" sz="1600"/>
          </a:p>
          <a:p>
            <a:pPr marL="425450" lvl="8" indent="-285750">
              <a:buSzPts val="1400"/>
              <a:buChar char="•"/>
            </a:pPr>
            <a:r>
              <a:rPr lang="en" sz="1600">
                <a:ea typeface="Roboto"/>
                <a:cs typeface="Roboto"/>
                <a:sym typeface="Roboto"/>
              </a:rPr>
              <a:t>As support increases, pattern length and quantity decreases</a:t>
            </a:r>
            <a:endParaRPr lang="en" sz="1600">
              <a:ea typeface="Roboto"/>
              <a:cs typeface="Roboto"/>
            </a:endParaRPr>
          </a:p>
          <a:p>
            <a:pPr marL="425450" lvl="8" indent="-285750">
              <a:buSzPts val="1400"/>
              <a:buChar char="•"/>
            </a:pPr>
            <a:r>
              <a:rPr lang="en" sz="1600">
                <a:ea typeface="Roboto"/>
                <a:cs typeface="Roboto"/>
              </a:rPr>
              <a:t>With more patterns, sensitivity increases</a:t>
            </a:r>
          </a:p>
          <a:p>
            <a:pPr marL="425450" lvl="8" indent="-285750">
              <a:buSzPts val="1400"/>
              <a:buChar char="•"/>
            </a:pPr>
            <a:r>
              <a:rPr lang="en" sz="1600">
                <a:ea typeface="Roboto"/>
                <a:cs typeface="Roboto"/>
              </a:rPr>
              <a:t>With fewer patterns specificity increases</a:t>
            </a:r>
          </a:p>
          <a:p>
            <a:pPr marL="139700" lvl="8">
              <a:buSzPts val="1400"/>
            </a:pPr>
            <a:endParaRPr lang="en" sz="1600">
              <a:ea typeface="Roboto"/>
              <a:cs typeface="Roboto"/>
            </a:endParaRPr>
          </a:p>
          <a:p>
            <a:pPr marL="139700" lvl="8">
              <a:buSzPts val="1400"/>
            </a:pPr>
            <a:endParaRPr lang="en" sz="1600">
              <a:ea typeface="Roboto"/>
              <a:cs typeface="Roboto"/>
            </a:endParaRPr>
          </a:p>
          <a:p>
            <a:pPr marL="139700" lvl="8">
              <a:buSzPts val="1400"/>
            </a:pPr>
            <a:r>
              <a:rPr lang="en" sz="1600" b="1">
                <a:ea typeface="Roboto"/>
                <a:cs typeface="Roboto"/>
              </a:rPr>
              <a:t>LSTM Strip Classification</a:t>
            </a:r>
            <a:endParaRPr lang="en" sz="1600" b="1"/>
          </a:p>
          <a:p>
            <a:pPr marL="425450" lvl="8" indent="-285750">
              <a:buSzPts val="1400"/>
              <a:buChar char="•"/>
            </a:pPr>
            <a:r>
              <a:rPr lang="en" sz="1600">
                <a:ea typeface="Roboto"/>
                <a:cs typeface="Roboto"/>
              </a:rPr>
              <a:t>Able to achieve sensitivity greater than pattern classifier</a:t>
            </a:r>
          </a:p>
          <a:p>
            <a:pPr marL="425450" lvl="8" indent="-285750">
              <a:buSzPts val="1400"/>
              <a:buFont typeface="Arial"/>
              <a:buChar char="•"/>
            </a:pPr>
            <a:r>
              <a:rPr lang="en" sz="1600">
                <a:ea typeface="Roboto"/>
                <a:cs typeface="Roboto"/>
              </a:rPr>
              <a:t>Captured the 5 day period of physiological change prior to symptom onset in some patients</a:t>
            </a:r>
          </a:p>
          <a:p>
            <a:pPr marL="425450" lvl="8" indent="-285750">
              <a:buSzPts val="1400"/>
              <a:buFont typeface="Arial"/>
              <a:buChar char="•"/>
            </a:pPr>
            <a:r>
              <a:rPr lang="en" sz="1600">
                <a:ea typeface="Roboto"/>
                <a:cs typeface="Roboto"/>
              </a:rPr>
              <a:t>The model would greatly benefit from additional data</a:t>
            </a:r>
          </a:p>
          <a:p>
            <a:pPr marL="425450" lvl="8" indent="-285750">
              <a:buSzPts val="1400"/>
              <a:buFont typeface="Arial"/>
              <a:buChar char="•"/>
            </a:pPr>
            <a:r>
              <a:rPr lang="en" sz="1600">
                <a:ea typeface="Roboto"/>
                <a:cs typeface="Roboto"/>
              </a:rPr>
              <a:t>Lower learning rate and an increased number of LSTM layers lead to higher sensitivity</a:t>
            </a:r>
          </a:p>
          <a:p>
            <a:pPr marL="425450" lvl="8" indent="-285750">
              <a:buSzPts val="1400"/>
              <a:buFont typeface="Arial"/>
              <a:buChar char="•"/>
            </a:pPr>
            <a:r>
              <a:rPr lang="en" sz="1600">
                <a:ea typeface="Roboto"/>
                <a:cs typeface="Roboto"/>
              </a:rPr>
              <a:t>Batch size and hidden layers had much less of an impact on performance</a:t>
            </a:r>
          </a:p>
        </p:txBody>
      </p:sp>
      <p:pic>
        <p:nvPicPr>
          <p:cNvPr id="2" name="Results1">
            <a:hlinkClick r:id="" action="ppaction://media"/>
            <a:extLst>
              <a:ext uri="{FF2B5EF4-FFF2-40B4-BE49-F238E27FC236}">
                <a16:creationId xmlns:a16="http://schemas.microsoft.com/office/drawing/2014/main" id="{FE4791F1-2D10-AD80-533E-2768C63AB9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3173" y="39508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Comparison vs. Previous works</a:t>
            </a:r>
            <a:endParaRPr/>
          </a:p>
        </p:txBody>
      </p:sp>
      <p:sp>
        <p:nvSpPr>
          <p:cNvPr id="2" name="TextBox 1">
            <a:extLst>
              <a:ext uri="{FF2B5EF4-FFF2-40B4-BE49-F238E27FC236}">
                <a16:creationId xmlns:a16="http://schemas.microsoft.com/office/drawing/2014/main" id="{EB8B7B5D-AA6D-E280-D314-0FECB386F612}"/>
              </a:ext>
            </a:extLst>
          </p:cNvPr>
          <p:cNvSpPr txBox="1"/>
          <p:nvPr/>
        </p:nvSpPr>
        <p:spPr>
          <a:xfrm>
            <a:off x="232754" y="1389718"/>
            <a:ext cx="8599713"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Bogu</a:t>
            </a:r>
            <a:r>
              <a:rPr lang="en-US"/>
              <a:t>, Snyder</a:t>
            </a:r>
          </a:p>
          <a:p>
            <a:pPr marL="285750" indent="-285750">
              <a:buChar char="•"/>
            </a:pPr>
            <a:r>
              <a:rPr lang="en-US"/>
              <a:t>Using RHR data with LSTM for anomaly detection (trained on healthy patients)</a:t>
            </a:r>
          </a:p>
          <a:p>
            <a:pPr marL="285750" indent="-285750">
              <a:buChar char="•"/>
            </a:pPr>
            <a:r>
              <a:rPr lang="en-US"/>
              <a:t>Sensitivity = 0.36, Precision = 0.91</a:t>
            </a:r>
          </a:p>
          <a:p>
            <a:pPr marL="285750" indent="-285750">
              <a:buChar char="•"/>
            </a:pPr>
            <a:r>
              <a:rPr lang="en-US"/>
              <a:t>Our model is much less precise, but more often predicts covid patients as positive</a:t>
            </a:r>
          </a:p>
          <a:p>
            <a:r>
              <a:rPr lang="en-US"/>
              <a:t>Abir, et.al</a:t>
            </a:r>
          </a:p>
          <a:p>
            <a:pPr marL="285750" indent="-285750">
              <a:buChar char="•"/>
            </a:pPr>
            <a:r>
              <a:rPr lang="en-US"/>
              <a:t>Utilizes Variational-</a:t>
            </a:r>
            <a:r>
              <a:rPr lang="en-US" err="1"/>
              <a:t>AutoEncoder</a:t>
            </a:r>
            <a:r>
              <a:rPr lang="en-US"/>
              <a:t> with LSTM, RHR data for anomaly detection</a:t>
            </a:r>
          </a:p>
          <a:p>
            <a:pPr marL="285750" indent="-285750">
              <a:buChar char="•"/>
            </a:pPr>
            <a:r>
              <a:rPr lang="en-US"/>
              <a:t>Sensitivity = 0.534, Precision = 0.993</a:t>
            </a:r>
          </a:p>
          <a:p>
            <a:pPr marL="285750" indent="-285750">
              <a:buChar char="•"/>
            </a:pPr>
            <a:r>
              <a:rPr lang="en-US"/>
              <a:t>Trained on a much larger dataset</a:t>
            </a:r>
          </a:p>
          <a:p>
            <a:pPr marL="285750" indent="-285750">
              <a:buChar char="•"/>
            </a:pPr>
            <a:r>
              <a:rPr lang="en-US"/>
              <a:t>Able to achieve almost 50% pre-symptomatic detection</a:t>
            </a:r>
          </a:p>
          <a:p>
            <a:pPr marL="285750" indent="-285750">
              <a:buChar char="•"/>
            </a:pPr>
            <a:r>
              <a:rPr lang="en-US"/>
              <a:t>Much more precise than our model, with similar sensitivity</a:t>
            </a:r>
          </a:p>
          <a:p>
            <a:r>
              <a:rPr lang="en-US"/>
              <a:t>Mishra, et.al - Dataset source</a:t>
            </a:r>
          </a:p>
          <a:p>
            <a:pPr marL="285750" indent="-285750">
              <a:buChar char="•"/>
            </a:pPr>
            <a:r>
              <a:rPr lang="en-US"/>
              <a:t>Anomaly detection using HROS</a:t>
            </a:r>
          </a:p>
          <a:p>
            <a:pPr marL="285750" indent="-285750">
              <a:buChar char="•"/>
            </a:pPr>
            <a:r>
              <a:rPr lang="en-US"/>
              <a:t>63% pre-symptomatic detection</a:t>
            </a:r>
          </a:p>
          <a:p>
            <a:endParaRPr lang="en-US"/>
          </a:p>
          <a:p>
            <a:r>
              <a:rPr lang="en-US"/>
              <a:t>Our model works to classify strips of time rather than perform anomaly detection, so the results are difficult to compare directly.</a:t>
            </a:r>
          </a:p>
          <a:p>
            <a:r>
              <a:rPr lang="en-US"/>
              <a:t>However, our model is much more prone to false positives</a:t>
            </a:r>
          </a:p>
        </p:txBody>
      </p:sp>
      <p:pic>
        <p:nvPicPr>
          <p:cNvPr id="3" name="Prev work">
            <a:hlinkClick r:id="" action="ppaction://media"/>
            <a:extLst>
              <a:ext uri="{FF2B5EF4-FFF2-40B4-BE49-F238E27FC236}">
                <a16:creationId xmlns:a16="http://schemas.microsoft.com/office/drawing/2014/main" id="{EF589ADE-F8D5-0258-869C-30E8837ED7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64500" y="274411"/>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Mock-up System Implementation - Part III</a:t>
            </a:r>
            <a:endParaRPr/>
          </a:p>
        </p:txBody>
      </p:sp>
      <p:pic>
        <p:nvPicPr>
          <p:cNvPr id="2" name="Mockup">
            <a:hlinkClick r:id="" action="ppaction://media"/>
            <a:extLst>
              <a:ext uri="{FF2B5EF4-FFF2-40B4-BE49-F238E27FC236}">
                <a16:creationId xmlns:a16="http://schemas.microsoft.com/office/drawing/2014/main" id="{F29104CB-C7D1-CB67-6E38-4480B3052B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791" y="347818"/>
            <a:ext cx="730250" cy="730250"/>
          </a:xfrm>
          <a:prstGeom prst="rect">
            <a:avLst/>
          </a:prstGeom>
        </p:spPr>
      </p:pic>
      <p:pic>
        <p:nvPicPr>
          <p:cNvPr id="7" name="Picture 6" descr="Chart&#10;&#10;Description automatically generated">
            <a:extLst>
              <a:ext uri="{FF2B5EF4-FFF2-40B4-BE49-F238E27FC236}">
                <a16:creationId xmlns:a16="http://schemas.microsoft.com/office/drawing/2014/main" id="{D01F0E64-6136-7937-A06C-F758C77BB93F}"/>
              </a:ext>
            </a:extLst>
          </p:cNvPr>
          <p:cNvPicPr>
            <a:picLocks noChangeAspect="1"/>
          </p:cNvPicPr>
          <p:nvPr/>
        </p:nvPicPr>
        <p:blipFill rotWithShape="1">
          <a:blip r:embed="rId6"/>
          <a:srcRect l="17346" t="19553" b="-559"/>
          <a:stretch/>
        </p:blipFill>
        <p:spPr>
          <a:xfrm>
            <a:off x="4746788" y="2847058"/>
            <a:ext cx="3878275" cy="640407"/>
          </a:xfrm>
          <a:prstGeom prst="rect">
            <a:avLst/>
          </a:prstGeom>
        </p:spPr>
      </p:pic>
      <p:pic>
        <p:nvPicPr>
          <p:cNvPr id="4" name="Picture 3" descr="Graphical user interface, diagram, application&#10;&#10;Description automatically generated">
            <a:extLst>
              <a:ext uri="{FF2B5EF4-FFF2-40B4-BE49-F238E27FC236}">
                <a16:creationId xmlns:a16="http://schemas.microsoft.com/office/drawing/2014/main" id="{6B71C2FD-061B-2004-4B7E-E42D9B617CAA}"/>
              </a:ext>
            </a:extLst>
          </p:cNvPr>
          <p:cNvPicPr>
            <a:picLocks noChangeAspect="1"/>
          </p:cNvPicPr>
          <p:nvPr/>
        </p:nvPicPr>
        <p:blipFill>
          <a:blip r:embed="rId7"/>
          <a:stretch>
            <a:fillRect/>
          </a:stretch>
        </p:blipFill>
        <p:spPr>
          <a:xfrm>
            <a:off x="210767" y="1457325"/>
            <a:ext cx="3279607" cy="2850481"/>
          </a:xfrm>
          <a:prstGeom prst="rect">
            <a:avLst/>
          </a:prstGeom>
        </p:spPr>
      </p:pic>
      <p:sp>
        <p:nvSpPr>
          <p:cNvPr id="6" name="TextBox 5">
            <a:extLst>
              <a:ext uri="{FF2B5EF4-FFF2-40B4-BE49-F238E27FC236}">
                <a16:creationId xmlns:a16="http://schemas.microsoft.com/office/drawing/2014/main" id="{90046B70-8E2A-C8BB-C308-1BF7289C1EBD}"/>
              </a:ext>
            </a:extLst>
          </p:cNvPr>
          <p:cNvSpPr txBox="1"/>
          <p:nvPr/>
        </p:nvSpPr>
        <p:spPr>
          <a:xfrm>
            <a:off x="898429" y="4326713"/>
            <a:ext cx="18548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User (Smartwatch)</a:t>
            </a:r>
          </a:p>
        </p:txBody>
      </p:sp>
      <p:sp>
        <p:nvSpPr>
          <p:cNvPr id="9" name="Arrow: Right 8">
            <a:extLst>
              <a:ext uri="{FF2B5EF4-FFF2-40B4-BE49-F238E27FC236}">
                <a16:creationId xmlns:a16="http://schemas.microsoft.com/office/drawing/2014/main" id="{A72610DD-8214-6D32-462E-97A00C8B8B7F}"/>
              </a:ext>
            </a:extLst>
          </p:cNvPr>
          <p:cNvSpPr/>
          <p:nvPr/>
        </p:nvSpPr>
        <p:spPr>
          <a:xfrm>
            <a:off x="3777414" y="2847114"/>
            <a:ext cx="601578" cy="36094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D84B09-43B0-4D26-0075-E0C2FB8EE5B6}"/>
              </a:ext>
            </a:extLst>
          </p:cNvPr>
          <p:cNvSpPr txBox="1"/>
          <p:nvPr/>
        </p:nvSpPr>
        <p:spPr>
          <a:xfrm>
            <a:off x="5688143" y="3843659"/>
            <a:ext cx="18548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Prediction Window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2" name="TextBox 1">
            <a:extLst>
              <a:ext uri="{FF2B5EF4-FFF2-40B4-BE49-F238E27FC236}">
                <a16:creationId xmlns:a16="http://schemas.microsoft.com/office/drawing/2014/main" id="{EBDB08F9-F214-2D0C-1181-E377BD162570}"/>
              </a:ext>
            </a:extLst>
          </p:cNvPr>
          <p:cNvSpPr txBox="1"/>
          <p:nvPr/>
        </p:nvSpPr>
        <p:spPr>
          <a:xfrm>
            <a:off x="306160" y="1462767"/>
            <a:ext cx="860651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Through discretizing patient data into patterns, we were able to find out that covid patient's patterns are more likely to be high heart rate with low step count, indicative of high resting heart rate</a:t>
            </a:r>
          </a:p>
          <a:p>
            <a:pPr marL="285750" indent="-285750">
              <a:buChar char="•"/>
            </a:pPr>
            <a:r>
              <a:rPr lang="en-US"/>
              <a:t>Utilizing LSTM for strip classification, we were able to achieve recall = 0.63, specificity = 0.56, which means the model is very likely to make a false positive, but has covid positive results that are comparable to other literature</a:t>
            </a:r>
          </a:p>
          <a:p>
            <a:pPr marL="285750" indent="-285750">
              <a:buChar char="•"/>
            </a:pPr>
            <a:endParaRPr lang="en-US"/>
          </a:p>
          <a:p>
            <a:pPr marL="285750" indent="-285750">
              <a:buChar char="•"/>
            </a:pPr>
            <a:endParaRPr lang="en-US"/>
          </a:p>
          <a:p>
            <a:r>
              <a:rPr lang="en-US"/>
              <a:t>Limitations</a:t>
            </a:r>
          </a:p>
          <a:p>
            <a:pPr marL="285750" indent="-285750">
              <a:buChar char="•"/>
            </a:pPr>
            <a:r>
              <a:rPr lang="en-US"/>
              <a:t>More data is absolutely needed to improve the quality of the model</a:t>
            </a:r>
          </a:p>
          <a:p>
            <a:pPr marL="285750" indent="-285750">
              <a:buChar char="•"/>
            </a:pPr>
            <a:r>
              <a:rPr lang="en-US"/>
              <a:t>Currently, heavy dataset augmentation was necessary to achieve adequate results</a:t>
            </a:r>
          </a:p>
          <a:p>
            <a:pPr marL="285750" indent="-285750">
              <a:buChar char="•"/>
            </a:pPr>
            <a:r>
              <a:rPr lang="en-US"/>
              <a:t>Discretizing data into pattern bins leads to a large data loss, but made the model more explainable</a:t>
            </a:r>
          </a:p>
          <a:p>
            <a:pPr marL="285750" indent="-285750">
              <a:buChar char="•"/>
            </a:pPr>
            <a:r>
              <a:rPr lang="en-US"/>
              <a:t>A high false positive rate compared to literature is not suitable for a real-world implementation</a:t>
            </a:r>
          </a:p>
        </p:txBody>
      </p:sp>
      <p:pic>
        <p:nvPicPr>
          <p:cNvPr id="3" name="Conclusion">
            <a:hlinkClick r:id="" action="ppaction://media"/>
            <a:extLst>
              <a:ext uri="{FF2B5EF4-FFF2-40B4-BE49-F238E27FC236}">
                <a16:creationId xmlns:a16="http://schemas.microsoft.com/office/drawing/2014/main" id="{C16A62CE-9D11-2041-F8B7-0489D35F39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1714" y="26080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a:t>
            </a:r>
            <a:endParaRPr/>
          </a:p>
        </p:txBody>
      </p:sp>
      <p:sp>
        <p:nvSpPr>
          <p:cNvPr id="2" name="TextBox 1">
            <a:extLst>
              <a:ext uri="{FF2B5EF4-FFF2-40B4-BE49-F238E27FC236}">
                <a16:creationId xmlns:a16="http://schemas.microsoft.com/office/drawing/2014/main" id="{5E9D3A09-83EF-8A28-53B9-99584387C77E}"/>
              </a:ext>
            </a:extLst>
          </p:cNvPr>
          <p:cNvSpPr txBox="1"/>
          <p:nvPr/>
        </p:nvSpPr>
        <p:spPr>
          <a:xfrm>
            <a:off x="244928" y="1469571"/>
            <a:ext cx="871537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Covid testing can be very costly in terms of resources and time</a:t>
            </a:r>
          </a:p>
          <a:p>
            <a:pPr marL="285750" indent="-285750">
              <a:buChar char="•"/>
            </a:pPr>
            <a:r>
              <a:rPr lang="en-US"/>
              <a:t>Many people wear devices like Fitbits that capture physiological data that can be suggestive of Covid</a:t>
            </a:r>
          </a:p>
          <a:p>
            <a:pPr marL="285750" indent="-285750">
              <a:buChar char="•"/>
            </a:pPr>
            <a:endParaRPr lang="en-US"/>
          </a:p>
          <a:p>
            <a:pPr marL="285750" indent="-285750">
              <a:buChar char="•"/>
            </a:pPr>
            <a:r>
              <a:rPr lang="en-US"/>
              <a:t>We transformed the data into sequences of patterns, such that we could find key elements that differentiated between healthy and sick</a:t>
            </a:r>
          </a:p>
          <a:p>
            <a:pPr marL="285750" indent="-285750">
              <a:buChar char="•"/>
            </a:pPr>
            <a:r>
              <a:rPr lang="en-US"/>
              <a:t>Resting Heart Rate is a key indicator for Covid used by many previous works and was found as a key factor in our findings as well</a:t>
            </a:r>
          </a:p>
          <a:p>
            <a:pPr marL="285750" indent="-285750">
              <a:buChar char="•"/>
            </a:pPr>
            <a:endParaRPr lang="en-US"/>
          </a:p>
          <a:p>
            <a:pPr marL="285750" indent="-285750">
              <a:buChar char="•"/>
            </a:pPr>
            <a:r>
              <a:rPr lang="en-US"/>
              <a:t>We were able to match classification of Covid patients, however with many more false positives than that of previous works</a:t>
            </a:r>
          </a:p>
          <a:p>
            <a:pPr marL="285750" indent="-285750">
              <a:buChar char="•"/>
            </a:pPr>
            <a:r>
              <a:rPr lang="en-US"/>
              <a:t>Limitations in data is the biggest issue to tackle, as not enough or poor-quality data will drastically decrease performance</a:t>
            </a:r>
          </a:p>
          <a:p>
            <a:pPr marL="285750" indent="-285750">
              <a:buChar char="•"/>
            </a:pPr>
            <a:endParaRPr lang="en-US"/>
          </a:p>
          <a:p>
            <a:pPr marL="285750" indent="-285750">
              <a:buChar char="•"/>
            </a:pPr>
            <a:endParaRPr lang="en-US"/>
          </a:p>
        </p:txBody>
      </p:sp>
      <p:pic>
        <p:nvPicPr>
          <p:cNvPr id="3" name="Summary">
            <a:hlinkClick r:id="" action="ppaction://media"/>
            <a:extLst>
              <a:ext uri="{FF2B5EF4-FFF2-40B4-BE49-F238E27FC236}">
                <a16:creationId xmlns:a16="http://schemas.microsoft.com/office/drawing/2014/main" id="{1DE09585-A137-DB03-2E42-E779B38BE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1714" y="24039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a:t>
            </a:r>
            <a:endParaRPr/>
          </a:p>
        </p:txBody>
      </p:sp>
      <p:sp>
        <p:nvSpPr>
          <p:cNvPr id="388" name="Google Shape;388;p49"/>
          <p:cNvSpPr txBox="1"/>
          <p:nvPr/>
        </p:nvSpPr>
        <p:spPr>
          <a:xfrm>
            <a:off x="454625" y="1434800"/>
            <a:ext cx="8057700" cy="3508623"/>
          </a:xfrm>
          <a:prstGeom prst="rect">
            <a:avLst/>
          </a:prstGeom>
          <a:noFill/>
          <a:ln>
            <a:noFill/>
          </a:ln>
        </p:spPr>
        <p:txBody>
          <a:bodyPr spcFirstLastPara="1" wrap="square" lIns="91425" tIns="91425" rIns="91425" bIns="91425" anchor="t" anchorCtr="0">
            <a:spAutoFit/>
          </a:bodyPr>
          <a:lstStyle/>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Goergen, Craig J., et al. "Detection and monitoring of viral infections via wearable devices and biometric data." Annual review of biomedical engineering vol. 24. pp. 1-27. 2022.</a:t>
            </a:r>
            <a:endParaRPr lang="en-US"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Tao, </a:t>
            </a:r>
            <a:r>
              <a:rPr lang="en" sz="900" err="1">
                <a:solidFill>
                  <a:srgbClr val="212529"/>
                </a:solidFill>
                <a:highlight>
                  <a:schemeClr val="lt1"/>
                </a:highlight>
              </a:rPr>
              <a:t>Yudong</a:t>
            </a:r>
            <a:r>
              <a:rPr lang="en" sz="900">
                <a:solidFill>
                  <a:srgbClr val="212529"/>
                </a:solidFill>
                <a:highlight>
                  <a:schemeClr val="lt1"/>
                </a:highlight>
              </a:rPr>
              <a:t>, et al. "A Survey on Data-Driven COVID-19 and Future Pandemic Management." ACM computing surveys 55.7. pp. 1-36. 2022.</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Natarajan, Aravind, et al. "Assessment of physiological signs associated with COVID-19 measured using wearable devices." NPJ digital medicine 3.1 pp. 156. 2020.</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Adams, Jamie L., et al. "A real-world study of wearable sensors in Parkinson’s disease." </a:t>
            </a:r>
            <a:r>
              <a:rPr lang="en" sz="900" err="1">
                <a:solidFill>
                  <a:srgbClr val="212529"/>
                </a:solidFill>
                <a:highlight>
                  <a:schemeClr val="lt1"/>
                </a:highlight>
              </a:rPr>
              <a:t>npj</a:t>
            </a:r>
            <a:r>
              <a:rPr lang="en" sz="900">
                <a:solidFill>
                  <a:srgbClr val="212529"/>
                </a:solidFill>
                <a:highlight>
                  <a:schemeClr val="lt1"/>
                </a:highlight>
              </a:rPr>
              <a:t> Parkinson's Disease 7.1 pp. 106. 2021.</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Wang, Zhiyuan, et al. "Mobile Sensing in the COVID-19 Era: A Review." Health Data Science. 2022.</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Chatterjee, A., Gerdes, M. W., &amp; Martinez, S. G. Statistical explorations and univariate timeseries analysis on COVID-19 datasets to understand the trend of disease spreading and death. Sensors, 20(11), pp. 3089. 2022</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err="1">
                <a:solidFill>
                  <a:srgbClr val="212529"/>
                </a:solidFill>
                <a:highlight>
                  <a:schemeClr val="lt1"/>
                </a:highlight>
              </a:rPr>
              <a:t>Maghded</a:t>
            </a:r>
            <a:r>
              <a:rPr lang="en" sz="900">
                <a:solidFill>
                  <a:srgbClr val="212529"/>
                </a:solidFill>
                <a:highlight>
                  <a:schemeClr val="lt1"/>
                </a:highlight>
              </a:rPr>
              <a:t>, </a:t>
            </a:r>
            <a:r>
              <a:rPr lang="en" sz="900" err="1">
                <a:solidFill>
                  <a:srgbClr val="212529"/>
                </a:solidFill>
                <a:highlight>
                  <a:schemeClr val="lt1"/>
                </a:highlight>
              </a:rPr>
              <a:t>Halgurd</a:t>
            </a:r>
            <a:r>
              <a:rPr lang="en" sz="900">
                <a:solidFill>
                  <a:srgbClr val="212529"/>
                </a:solidFill>
                <a:highlight>
                  <a:schemeClr val="lt1"/>
                </a:highlight>
              </a:rPr>
              <a:t> S., et al. "A novel AI-enabled framework to diagnose coronavirus COVID-19 using smartphone embedded sensors: design study." 2020 IEEE 21st International Conference on Information Reuse and Integration for Data Science (IRI). pp. 180-187. 2020</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Grzesiak, Emilia, et al. "Assessment of the feasibility of using noninvasive wearable biometric monitoring sensors to detect influenza and the common cold before symptom onset." JAMA network open 4.9. pp. E2128534-e2128534. 2021.</a:t>
            </a:r>
            <a:endParaRPr sz="900">
              <a:solidFill>
                <a:srgbClr val="212529"/>
              </a:solidFill>
              <a:highlight>
                <a:srgbClr val="FFFFFF"/>
              </a:highlight>
            </a:endParaRPr>
          </a:p>
          <a:p>
            <a:pPr marL="457200" indent="-273050">
              <a:lnSpc>
                <a:spcPct val="115000"/>
              </a:lnSpc>
              <a:buClr>
                <a:srgbClr val="212529"/>
              </a:buClr>
              <a:buSzPts val="700"/>
              <a:buAutoNum type="arabicPeriod"/>
            </a:pPr>
            <a:r>
              <a:rPr lang="en" sz="900">
                <a:solidFill>
                  <a:srgbClr val="212529"/>
                </a:solidFill>
                <a:highlight>
                  <a:schemeClr val="lt1"/>
                </a:highlight>
              </a:rPr>
              <a:t>Radin, Jennifer M., et al. "Harnessing wearable device data to improve state-level real-time surveillance of influenza-like illness in the USA: a population-based study." The Lancet Digital Health 2.2. (2020). e85-e93. </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err="1">
                <a:solidFill>
                  <a:srgbClr val="212529"/>
                </a:solidFill>
                <a:highlight>
                  <a:schemeClr val="lt1"/>
                </a:highlight>
              </a:rPr>
              <a:t>Bogu</a:t>
            </a:r>
            <a:r>
              <a:rPr lang="en" sz="900">
                <a:solidFill>
                  <a:srgbClr val="212529"/>
                </a:solidFill>
                <a:highlight>
                  <a:schemeClr val="lt1"/>
                </a:highlight>
              </a:rPr>
              <a:t>, Gireesh K., and Michael P. Snyder. "Deep learning-based detection of COVID-19 using wearables data." </a:t>
            </a:r>
            <a:r>
              <a:rPr lang="en" sz="900" err="1">
                <a:solidFill>
                  <a:srgbClr val="212529"/>
                </a:solidFill>
                <a:highlight>
                  <a:schemeClr val="lt1"/>
                </a:highlight>
              </a:rPr>
              <a:t>MedRxiv</a:t>
            </a:r>
            <a:r>
              <a:rPr lang="en" sz="900">
                <a:solidFill>
                  <a:srgbClr val="212529"/>
                </a:solidFill>
                <a:highlight>
                  <a:schemeClr val="lt1"/>
                </a:highlight>
              </a:rPr>
              <a:t>. 2021.</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Liu, Shuo, et al. "</a:t>
            </a:r>
            <a:r>
              <a:rPr lang="en" sz="900" err="1">
                <a:solidFill>
                  <a:srgbClr val="212529"/>
                </a:solidFill>
                <a:highlight>
                  <a:schemeClr val="lt1"/>
                </a:highlight>
              </a:rPr>
              <a:t>Fitbeat</a:t>
            </a:r>
            <a:r>
              <a:rPr lang="en" sz="900">
                <a:solidFill>
                  <a:srgbClr val="212529"/>
                </a:solidFill>
                <a:highlight>
                  <a:schemeClr val="lt1"/>
                </a:highlight>
              </a:rPr>
              <a:t>: COVID-19 estimation based on wristband heart rate using a contrastive convolutional auto-encoder." </a:t>
            </a:r>
            <a:r>
              <a:rPr lang="en" sz="900" i="1">
                <a:solidFill>
                  <a:srgbClr val="212529"/>
                </a:solidFill>
                <a:highlight>
                  <a:schemeClr val="lt1"/>
                </a:highlight>
              </a:rPr>
              <a:t>Pattern recognition</a:t>
            </a:r>
            <a:r>
              <a:rPr lang="en" sz="900">
                <a:solidFill>
                  <a:srgbClr val="212529"/>
                </a:solidFill>
                <a:highlight>
                  <a:schemeClr val="lt1"/>
                </a:highlight>
              </a:rPr>
              <a:t> 123. pp. 108403. 2022.</a:t>
            </a:r>
            <a:endParaRPr sz="900">
              <a:solidFill>
                <a:srgbClr val="212529"/>
              </a:solidFill>
              <a:highlight>
                <a:srgbClr val="FFFFFF"/>
              </a:highlight>
            </a:endParaRPr>
          </a:p>
          <a:p>
            <a:pPr marL="457200" lvl="0" indent="-273050" algn="l" rtl="0">
              <a:lnSpc>
                <a:spcPct val="115000"/>
              </a:lnSpc>
              <a:spcBef>
                <a:spcPts val="0"/>
              </a:spcBef>
              <a:spcAft>
                <a:spcPts val="0"/>
              </a:spcAft>
              <a:buClr>
                <a:srgbClr val="212529"/>
              </a:buClr>
              <a:buSzPts val="700"/>
              <a:buAutoNum type="arabicPeriod"/>
            </a:pPr>
            <a:r>
              <a:rPr lang="en" sz="900">
                <a:solidFill>
                  <a:srgbClr val="212529"/>
                </a:solidFill>
                <a:highlight>
                  <a:schemeClr val="lt1"/>
                </a:highlight>
              </a:rPr>
              <a:t>Abir, Farhan F, et al. </a:t>
            </a:r>
            <a:r>
              <a:rPr lang="en" sz="900" err="1">
                <a:solidFill>
                  <a:srgbClr val="212529"/>
                </a:solidFill>
                <a:highlight>
                  <a:schemeClr val="lt1"/>
                </a:highlight>
              </a:rPr>
              <a:t>PCovNet</a:t>
            </a:r>
            <a:r>
              <a:rPr lang="en" sz="900">
                <a:solidFill>
                  <a:srgbClr val="212529"/>
                </a:solidFill>
                <a:highlight>
                  <a:schemeClr val="lt1"/>
                </a:highlight>
              </a:rPr>
              <a:t>: A </a:t>
            </a:r>
            <a:r>
              <a:rPr lang="en" sz="900" err="1">
                <a:solidFill>
                  <a:srgbClr val="212529"/>
                </a:solidFill>
                <a:highlight>
                  <a:schemeClr val="lt1"/>
                </a:highlight>
              </a:rPr>
              <a:t>presymptomatic</a:t>
            </a:r>
            <a:r>
              <a:rPr lang="en" sz="900">
                <a:solidFill>
                  <a:srgbClr val="212529"/>
                </a:solidFill>
                <a:highlight>
                  <a:schemeClr val="lt1"/>
                </a:highlight>
              </a:rPr>
              <a:t> COVID-19 detection framework using deep learning model using wearables data</a:t>
            </a:r>
            <a:r>
              <a:rPr lang="en" sz="900" i="1">
                <a:solidFill>
                  <a:srgbClr val="212529"/>
                </a:solidFill>
                <a:highlight>
                  <a:schemeClr val="lt1"/>
                </a:highlight>
              </a:rPr>
              <a:t>. Computers in Biology and Medicine, 147, </a:t>
            </a:r>
            <a:r>
              <a:rPr lang="en" sz="900">
                <a:solidFill>
                  <a:srgbClr val="212529"/>
                </a:solidFill>
                <a:highlight>
                  <a:schemeClr val="lt1"/>
                </a:highlight>
              </a:rPr>
              <a:t>pp. </a:t>
            </a:r>
            <a:r>
              <a:rPr lang="en" sz="900" i="1">
                <a:solidFill>
                  <a:srgbClr val="212529"/>
                </a:solidFill>
                <a:highlight>
                  <a:schemeClr val="lt1"/>
                </a:highlight>
              </a:rPr>
              <a:t>105682. </a:t>
            </a:r>
            <a:r>
              <a:rPr lang="en" sz="900">
                <a:solidFill>
                  <a:srgbClr val="212529"/>
                </a:solidFill>
                <a:highlight>
                  <a:schemeClr val="lt1"/>
                </a:highlight>
              </a:rPr>
              <a:t>2022.</a:t>
            </a:r>
            <a:endParaRPr sz="900">
              <a:solidFill>
                <a:srgbClr val="595959"/>
              </a:solidFill>
            </a:endParaRPr>
          </a:p>
          <a:p>
            <a:pPr marL="0" lvl="0" indent="0" algn="l" rtl="0">
              <a:spcBef>
                <a:spcPts val="0"/>
              </a:spcBef>
              <a:spcAft>
                <a:spcPts val="0"/>
              </a:spcAft>
              <a:buNone/>
            </a:pPr>
            <a:endParaRPr sz="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 - Part I</a:t>
            </a:r>
            <a:endParaRPr/>
          </a:p>
        </p:txBody>
      </p:sp>
      <p:sp>
        <p:nvSpPr>
          <p:cNvPr id="99" name="Google Shape;99;p17"/>
          <p:cNvSpPr txBox="1"/>
          <p:nvPr/>
        </p:nvSpPr>
        <p:spPr>
          <a:xfrm>
            <a:off x="1700500" y="1479588"/>
            <a:ext cx="61587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lang="en-US" sz="1700" i="1">
              <a:ea typeface="Roboto"/>
              <a:cs typeface="Roboto"/>
            </a:endParaRPr>
          </a:p>
          <a:p>
            <a:pPr marL="0" lvl="0" indent="0" algn="ctr" rtl="0">
              <a:spcBef>
                <a:spcPts val="0"/>
              </a:spcBef>
              <a:spcAft>
                <a:spcPts val="0"/>
              </a:spcAft>
              <a:buNone/>
            </a:pPr>
            <a:r>
              <a:rPr lang="en-US" sz="1700" i="1">
                <a:ea typeface="Roboto"/>
                <a:cs typeface="Roboto"/>
                <a:sym typeface="Roboto"/>
              </a:rPr>
              <a:t>Utilizing heart rate, steps, and sleep data to discover patterns suggestive of COVID-19 and develop an interpretable model for COVID-19 detection on a smartwatch</a:t>
            </a:r>
            <a:endParaRPr lang="en-US" sz="1700" i="1">
              <a:ea typeface="Roboto"/>
              <a:cs typeface="Roboto"/>
            </a:endParaRPr>
          </a:p>
          <a:p>
            <a:pPr marL="0" lvl="0" indent="0" algn="l" rtl="0">
              <a:spcBef>
                <a:spcPts val="0"/>
              </a:spcBef>
              <a:spcAft>
                <a:spcPts val="0"/>
              </a:spcAft>
              <a:buNone/>
            </a:pPr>
            <a:endParaRPr lang="en-US">
              <a:ea typeface="Roboto"/>
              <a:cs typeface="Roboto"/>
            </a:endParaRPr>
          </a:p>
        </p:txBody>
      </p:sp>
      <p:sp>
        <p:nvSpPr>
          <p:cNvPr id="100" name="Google Shape;100;p17"/>
          <p:cNvSpPr/>
          <p:nvPr/>
        </p:nvSpPr>
        <p:spPr>
          <a:xfrm>
            <a:off x="2801913" y="3832925"/>
            <a:ext cx="922800" cy="44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7"/>
          <p:cNvPicPr preferRelativeResize="0"/>
          <p:nvPr/>
        </p:nvPicPr>
        <p:blipFill>
          <a:blip r:embed="rId5">
            <a:alphaModFix/>
          </a:blip>
          <a:stretch>
            <a:fillRect/>
          </a:stretch>
        </p:blipFill>
        <p:spPr>
          <a:xfrm>
            <a:off x="4037600" y="3281451"/>
            <a:ext cx="1484500" cy="1484500"/>
          </a:xfrm>
          <a:prstGeom prst="rect">
            <a:avLst/>
          </a:prstGeom>
          <a:noFill/>
          <a:ln>
            <a:noFill/>
          </a:ln>
        </p:spPr>
      </p:pic>
      <p:sp>
        <p:nvSpPr>
          <p:cNvPr id="102" name="Google Shape;102;p17"/>
          <p:cNvSpPr/>
          <p:nvPr/>
        </p:nvSpPr>
        <p:spPr>
          <a:xfrm>
            <a:off x="5859838" y="3799000"/>
            <a:ext cx="922800" cy="44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7"/>
          <p:cNvPicPr preferRelativeResize="0"/>
          <p:nvPr/>
        </p:nvPicPr>
        <p:blipFill>
          <a:blip r:embed="rId6">
            <a:alphaModFix/>
          </a:blip>
          <a:stretch>
            <a:fillRect/>
          </a:stretch>
        </p:blipFill>
        <p:spPr>
          <a:xfrm>
            <a:off x="7056200" y="3315375"/>
            <a:ext cx="1416650" cy="1416650"/>
          </a:xfrm>
          <a:prstGeom prst="rect">
            <a:avLst/>
          </a:prstGeom>
          <a:noFill/>
          <a:ln>
            <a:noFill/>
          </a:ln>
        </p:spPr>
      </p:pic>
      <p:pic>
        <p:nvPicPr>
          <p:cNvPr id="104" name="Google Shape;104;p17"/>
          <p:cNvPicPr preferRelativeResize="0"/>
          <p:nvPr/>
        </p:nvPicPr>
        <p:blipFill>
          <a:blip r:embed="rId7">
            <a:alphaModFix/>
          </a:blip>
          <a:stretch>
            <a:fillRect/>
          </a:stretch>
        </p:blipFill>
        <p:spPr>
          <a:xfrm>
            <a:off x="954800" y="3315375"/>
            <a:ext cx="1484500" cy="1484500"/>
          </a:xfrm>
          <a:prstGeom prst="rect">
            <a:avLst/>
          </a:prstGeom>
          <a:noFill/>
          <a:ln>
            <a:noFill/>
          </a:ln>
        </p:spPr>
      </p:pic>
      <p:pic>
        <p:nvPicPr>
          <p:cNvPr id="2" name="4.">
            <a:hlinkClick r:id="" action="ppaction://media"/>
            <a:extLst>
              <a:ext uri="{FF2B5EF4-FFF2-40B4-BE49-F238E27FC236}">
                <a16:creationId xmlns:a16="http://schemas.microsoft.com/office/drawing/2014/main" id="{989356B0-81FD-88F8-8ACD-0D1D115C2B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95986"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Current Challenges - Part I</a:t>
            </a:r>
            <a:endParaRPr/>
          </a:p>
        </p:txBody>
      </p:sp>
      <p:sp>
        <p:nvSpPr>
          <p:cNvPr id="110" name="Google Shape;110;p18"/>
          <p:cNvSpPr txBox="1"/>
          <p:nvPr/>
        </p:nvSpPr>
        <p:spPr>
          <a:xfrm>
            <a:off x="763825" y="1645275"/>
            <a:ext cx="4233000" cy="304695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ea typeface="Roboto"/>
                <a:cs typeface="Roboto"/>
                <a:sym typeface="Roboto"/>
              </a:rPr>
              <a:t>Downsides of current diagnostic methods:</a:t>
            </a:r>
            <a:endParaRPr lang="en-US" sz="1600" b="1">
              <a:ea typeface="Roboto"/>
              <a:cs typeface="Roboto"/>
            </a:endParaRPr>
          </a:p>
          <a:p>
            <a:pPr marL="0" lvl="0" indent="0" algn="l" rtl="0">
              <a:spcBef>
                <a:spcPts val="0"/>
              </a:spcBef>
              <a:spcAft>
                <a:spcPts val="0"/>
              </a:spcAft>
              <a:buNone/>
            </a:pPr>
            <a:endParaRPr lang="en-US" b="1">
              <a:ea typeface="Roboto"/>
              <a:cs typeface="Roboto"/>
            </a:endParaRPr>
          </a:p>
          <a:p>
            <a:pPr marL="457200" lvl="0" indent="-317500" algn="l" rtl="0">
              <a:spcBef>
                <a:spcPts val="0"/>
              </a:spcBef>
              <a:spcAft>
                <a:spcPts val="0"/>
              </a:spcAft>
              <a:buSzPts val="1400"/>
              <a:buFont typeface="Roboto"/>
              <a:buAutoNum type="arabicPeriod"/>
            </a:pPr>
            <a:r>
              <a:rPr lang="en-US">
                <a:ea typeface="Roboto"/>
                <a:cs typeface="Roboto"/>
                <a:sym typeface="Roboto"/>
              </a:rPr>
              <a:t>PCR test:</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Accurate, but results may take hours to days</a:t>
            </a:r>
            <a:endParaRPr lang="en-US">
              <a:ea typeface="Roboto"/>
              <a:cs typeface="Roboto"/>
            </a:endParaRPr>
          </a:p>
          <a:p>
            <a:pPr marL="457200" lvl="0" indent="0" algn="l" rtl="0">
              <a:spcBef>
                <a:spcPts val="0"/>
              </a:spcBef>
              <a:spcAft>
                <a:spcPts val="0"/>
              </a:spcAft>
              <a:buNone/>
            </a:pPr>
            <a:endParaRPr lang="en-US">
              <a:ea typeface="Roboto"/>
              <a:cs typeface="Roboto"/>
            </a:endParaRPr>
          </a:p>
          <a:p>
            <a:pPr marL="139700">
              <a:buSzPts val="1400"/>
            </a:pPr>
            <a:r>
              <a:rPr lang="en-US">
                <a:ea typeface="Roboto"/>
                <a:cs typeface="Roboto"/>
                <a:sym typeface="Roboto"/>
              </a:rPr>
              <a:t>2.   Rapid antigen test:</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Limited accuracy, may produce false negatives</a:t>
            </a:r>
            <a:endParaRPr lang="en-US">
              <a:ea typeface="Roboto"/>
              <a:cs typeface="Roboto"/>
            </a:endParaRPr>
          </a:p>
          <a:p>
            <a:pPr marL="457200" lvl="0" indent="0" algn="l" rtl="0">
              <a:spcBef>
                <a:spcPts val="0"/>
              </a:spcBef>
              <a:spcAft>
                <a:spcPts val="0"/>
              </a:spcAft>
              <a:buNone/>
            </a:pPr>
            <a:endParaRPr lang="en-US">
              <a:ea typeface="Roboto"/>
              <a:cs typeface="Roboto"/>
            </a:endParaRPr>
          </a:p>
          <a:p>
            <a:pPr marL="139700">
              <a:buSzPts val="1400"/>
            </a:pPr>
            <a:r>
              <a:rPr lang="en-US">
                <a:ea typeface="Roboto"/>
                <a:cs typeface="Roboto"/>
                <a:sym typeface="Roboto"/>
              </a:rPr>
              <a:t>3.   Antibody Tests:</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Not useful for early detection or active infection</a:t>
            </a:r>
            <a:endParaRPr lang="en-US">
              <a:ea typeface="Roboto"/>
              <a:cs typeface="Roboto"/>
            </a:endParaRPr>
          </a:p>
        </p:txBody>
      </p:sp>
      <p:sp>
        <p:nvSpPr>
          <p:cNvPr id="111" name="Google Shape;111;p18"/>
          <p:cNvSpPr txBox="1"/>
          <p:nvPr/>
        </p:nvSpPr>
        <p:spPr>
          <a:xfrm>
            <a:off x="4996825" y="1645275"/>
            <a:ext cx="38355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ea typeface="Roboto"/>
                <a:cs typeface="Roboto"/>
                <a:sym typeface="Roboto"/>
              </a:rPr>
              <a:t>The need for a new solution:</a:t>
            </a:r>
            <a:endParaRPr lang="en-US" sz="1600" b="1">
              <a:ea typeface="Roboto"/>
              <a:cs typeface="Roboto"/>
            </a:endParaRPr>
          </a:p>
          <a:p>
            <a:pPr marL="457200" lvl="0" indent="0" algn="l" rtl="0">
              <a:spcBef>
                <a:spcPts val="0"/>
              </a:spcBef>
              <a:spcAft>
                <a:spcPts val="0"/>
              </a:spcAft>
              <a:buNone/>
            </a:pP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Harnessing physiological data for accessible, trustable diagnosis</a:t>
            </a:r>
            <a:endParaRPr lang="en-US">
              <a:ea typeface="Roboto"/>
              <a:cs typeface="Roboto"/>
            </a:endParaRPr>
          </a:p>
          <a:p>
            <a:pPr marL="457200" lvl="0" indent="0" algn="l" rtl="0">
              <a:spcBef>
                <a:spcPts val="0"/>
              </a:spcBef>
              <a:spcAft>
                <a:spcPts val="0"/>
              </a:spcAft>
              <a:buNone/>
            </a:pP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Addressing limitations of existing testing methods (i.e., limited accuracy, high time consumption…)</a:t>
            </a:r>
            <a:endParaRPr lang="en-US">
              <a:ea typeface="Roboto"/>
              <a:cs typeface="Roboto"/>
            </a:endParaRPr>
          </a:p>
          <a:p>
            <a:pPr marL="457200" lvl="0" indent="0" algn="l" rtl="0">
              <a:spcBef>
                <a:spcPts val="0"/>
              </a:spcBef>
              <a:spcAft>
                <a:spcPts val="0"/>
              </a:spcAft>
              <a:buNone/>
            </a:pP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Developing a cost-effective and widely available model</a:t>
            </a:r>
            <a:endParaRPr lang="en-US">
              <a:ea typeface="Roboto"/>
              <a:cs typeface="Roboto"/>
            </a:endParaRPr>
          </a:p>
          <a:p>
            <a:pPr marL="0" lvl="0" indent="0" algn="l" rtl="0">
              <a:spcBef>
                <a:spcPts val="0"/>
              </a:spcBef>
              <a:spcAft>
                <a:spcPts val="0"/>
              </a:spcAft>
              <a:buNone/>
            </a:pPr>
            <a:endParaRPr lang="en-US">
              <a:ea typeface="Roboto"/>
              <a:cs typeface="Roboto"/>
            </a:endParaRPr>
          </a:p>
        </p:txBody>
      </p:sp>
      <p:pic>
        <p:nvPicPr>
          <p:cNvPr id="2" name="5.">
            <a:hlinkClick r:id="" action="ppaction://media"/>
            <a:extLst>
              <a:ext uri="{FF2B5EF4-FFF2-40B4-BE49-F238E27FC236}">
                <a16:creationId xmlns:a16="http://schemas.microsoft.com/office/drawing/2014/main" id="{A8E13ED0-364D-8B6C-6499-874F1F8791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06986" y="44979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Literature Critique (1) - Part I</a:t>
            </a:r>
            <a:endParaRPr/>
          </a:p>
        </p:txBody>
      </p:sp>
      <p:sp>
        <p:nvSpPr>
          <p:cNvPr id="117" name="Google Shape;117;p19"/>
          <p:cNvSpPr txBox="1"/>
          <p:nvPr/>
        </p:nvSpPr>
        <p:spPr>
          <a:xfrm>
            <a:off x="104840" y="1356553"/>
            <a:ext cx="7901369" cy="3787160"/>
          </a:xfrm>
          <a:prstGeom prst="rect">
            <a:avLst/>
          </a:prstGeom>
          <a:noFill/>
          <a:ln>
            <a:noFill/>
          </a:ln>
        </p:spPr>
        <p:txBody>
          <a:bodyPr spcFirstLastPara="1" wrap="square" lIns="91425" tIns="91425" rIns="91425" bIns="91425" anchor="t" anchorCtr="0">
            <a:spAutoFit/>
          </a:bodyPr>
          <a:lstStyle/>
          <a:p>
            <a:pPr>
              <a:lnSpc>
                <a:spcPct val="115000"/>
              </a:lnSpc>
            </a:pPr>
            <a:r>
              <a:rPr lang="en-US" sz="1800" b="1">
                <a:solidFill>
                  <a:schemeClr val="tx1">
                    <a:lumMod val="50000"/>
                  </a:schemeClr>
                </a:solidFill>
                <a:ea typeface="Roboto"/>
                <a:cs typeface="Roboto"/>
                <a:sym typeface="Roboto"/>
              </a:rPr>
              <a:t>Survey of COVID-19 Management + Detection [3, 4, 7]:</a:t>
            </a:r>
            <a:endParaRPr lang="en-US" sz="1800" b="1">
              <a:solidFill>
                <a:schemeClr val="tx1">
                  <a:lumMod val="50000"/>
                </a:schemeClr>
              </a:solidFill>
              <a:ea typeface="Roboto"/>
              <a:cs typeface="Roboto"/>
            </a:endParaRPr>
          </a:p>
          <a:p>
            <a:pPr marL="457200" lvl="0" indent="-342900" algn="l" rtl="0">
              <a:lnSpc>
                <a:spcPct val="115000"/>
              </a:lnSpc>
              <a:spcBef>
                <a:spcPts val="1200"/>
              </a:spcBef>
              <a:spcAft>
                <a:spcPts val="0"/>
              </a:spcAft>
              <a:buClr>
                <a:srgbClr val="000000"/>
              </a:buClr>
              <a:buSzPts val="1800"/>
              <a:buFont typeface="Roboto"/>
              <a:buChar char="●"/>
            </a:pPr>
            <a:r>
              <a:rPr lang="en-US" sz="1800">
                <a:solidFill>
                  <a:schemeClr val="tx1">
                    <a:lumMod val="50000"/>
                  </a:schemeClr>
                </a:solidFill>
                <a:ea typeface="Roboto"/>
                <a:cs typeface="Roboto"/>
                <a:sym typeface="Roboto"/>
              </a:rPr>
              <a:t>The use of </a:t>
            </a:r>
            <a:r>
              <a:rPr lang="en-US" sz="1800" err="1">
                <a:solidFill>
                  <a:schemeClr val="tx1">
                    <a:lumMod val="50000"/>
                  </a:schemeClr>
                </a:solidFill>
                <a:ea typeface="Roboto"/>
                <a:cs typeface="Roboto"/>
                <a:sym typeface="Roboto"/>
              </a:rPr>
              <a:t>BioMets</a:t>
            </a:r>
            <a:r>
              <a:rPr lang="en-US" sz="1800">
                <a:solidFill>
                  <a:schemeClr val="tx1">
                    <a:lumMod val="50000"/>
                  </a:schemeClr>
                </a:solidFill>
                <a:ea typeface="Roboto"/>
                <a:cs typeface="Roboto"/>
                <a:sym typeface="Roboto"/>
              </a:rPr>
              <a:t> - System utilizing sensor data (Fitbit) to detect viral disease</a:t>
            </a:r>
            <a:endParaRPr lang="en-US" sz="1800">
              <a:solidFill>
                <a:schemeClr val="tx1">
                  <a:lumMod val="50000"/>
                </a:schemeClr>
              </a:solidFill>
              <a:ea typeface="Roboto"/>
              <a:cs typeface="Roboto"/>
            </a:endParaRPr>
          </a:p>
          <a:p>
            <a:pPr marL="457200" lvl="0" indent="-342900" algn="l" rtl="0">
              <a:lnSpc>
                <a:spcPct val="115000"/>
              </a:lnSpc>
              <a:spcBef>
                <a:spcPts val="0"/>
              </a:spcBef>
              <a:spcAft>
                <a:spcPts val="0"/>
              </a:spcAft>
              <a:buClr>
                <a:srgbClr val="000000"/>
              </a:buClr>
              <a:buSzPts val="1800"/>
              <a:buFont typeface="Roboto"/>
              <a:buChar char="●"/>
            </a:pPr>
            <a:r>
              <a:rPr lang="en-US" sz="1800">
                <a:solidFill>
                  <a:schemeClr val="tx1">
                    <a:lumMod val="50000"/>
                  </a:schemeClr>
                </a:solidFill>
                <a:ea typeface="Roboto"/>
                <a:cs typeface="Roboto"/>
                <a:sym typeface="Roboto"/>
              </a:rPr>
              <a:t>Current implementations include non-DL models</a:t>
            </a:r>
            <a:endParaRPr lang="en-US" sz="1800">
              <a:solidFill>
                <a:schemeClr val="tx1">
                  <a:lumMod val="50000"/>
                </a:schemeClr>
              </a:solidFill>
              <a:ea typeface="Roboto"/>
              <a:cs typeface="Roboto"/>
            </a:endParaRPr>
          </a:p>
          <a:p>
            <a:pPr marL="914400" lvl="1" indent="-317500">
              <a:lnSpc>
                <a:spcPct val="115000"/>
              </a:lnSpc>
              <a:buSzPts val="1400"/>
              <a:buFont typeface="Roboto"/>
              <a:buChar char="○"/>
            </a:pPr>
            <a:r>
              <a:rPr lang="en-US">
                <a:solidFill>
                  <a:schemeClr val="tx1">
                    <a:lumMod val="50000"/>
                  </a:schemeClr>
                </a:solidFill>
                <a:ea typeface="Roboto"/>
                <a:cs typeface="Roboto"/>
                <a:sym typeface="Roboto"/>
              </a:rPr>
              <a:t>KNN,  Decision Trees, Random Forest</a:t>
            </a:r>
            <a:endParaRPr lang="en-US">
              <a:solidFill>
                <a:schemeClr val="tx1">
                  <a:lumMod val="50000"/>
                </a:schemeClr>
              </a:solidFill>
              <a:ea typeface="Roboto"/>
              <a:cs typeface="Roboto"/>
            </a:endParaRPr>
          </a:p>
          <a:p>
            <a:pPr marL="914400" lvl="1" indent="-317500" algn="l" rtl="0">
              <a:lnSpc>
                <a:spcPct val="115000"/>
              </a:lnSpc>
              <a:spcBef>
                <a:spcPts val="0"/>
              </a:spcBef>
              <a:spcAft>
                <a:spcPts val="0"/>
              </a:spcAft>
              <a:buClr>
                <a:srgbClr val="000000"/>
              </a:buClr>
              <a:buSzPts val="1400"/>
              <a:buFont typeface="Roboto"/>
              <a:buChar char="○"/>
            </a:pPr>
            <a:r>
              <a:rPr lang="en-US">
                <a:solidFill>
                  <a:schemeClr val="tx1">
                    <a:lumMod val="50000"/>
                  </a:schemeClr>
                </a:solidFill>
                <a:ea typeface="Roboto"/>
                <a:cs typeface="Roboto"/>
                <a:sym typeface="Roboto"/>
              </a:rPr>
              <a:t>Future focus on Neural Networks</a:t>
            </a:r>
            <a:endParaRPr lang="en-US">
              <a:solidFill>
                <a:schemeClr val="tx1">
                  <a:lumMod val="50000"/>
                </a:schemeClr>
              </a:solidFill>
              <a:ea typeface="Roboto"/>
              <a:cs typeface="Roboto"/>
            </a:endParaRPr>
          </a:p>
          <a:p>
            <a:pPr marL="596900" lvl="1">
              <a:lnSpc>
                <a:spcPct val="114999"/>
              </a:lnSpc>
              <a:buSzPts val="1400"/>
            </a:pPr>
            <a:endParaRPr lang="en-US">
              <a:solidFill>
                <a:schemeClr val="tx1">
                  <a:lumMod val="50000"/>
                </a:schemeClr>
              </a:solidFill>
              <a:ea typeface="Roboto"/>
              <a:cs typeface="Roboto"/>
            </a:endParaRPr>
          </a:p>
          <a:p>
            <a:pPr>
              <a:lnSpc>
                <a:spcPct val="115000"/>
              </a:lnSpc>
              <a:spcBef>
                <a:spcPts val="1200"/>
              </a:spcBef>
            </a:pPr>
            <a:r>
              <a:rPr lang="en-US" sz="1800">
                <a:solidFill>
                  <a:schemeClr val="tx1">
                    <a:lumMod val="50000"/>
                  </a:schemeClr>
                </a:solidFill>
                <a:ea typeface="Roboto"/>
                <a:cs typeface="Roboto"/>
                <a:sym typeface="Roboto"/>
              </a:rPr>
              <a:t>The needs (</a:t>
            </a:r>
            <a:r>
              <a:rPr lang="en-US" sz="1800" b="1">
                <a:solidFill>
                  <a:schemeClr val="tx1">
                    <a:lumMod val="50000"/>
                  </a:schemeClr>
                </a:solidFill>
                <a:ea typeface="Roboto"/>
                <a:cs typeface="Roboto"/>
                <a:sym typeface="Roboto"/>
              </a:rPr>
              <a:t>interpretable model</a:t>
            </a:r>
            <a:r>
              <a:rPr lang="en-US" sz="1800">
                <a:solidFill>
                  <a:schemeClr val="tx1">
                    <a:lumMod val="50000"/>
                  </a:schemeClr>
                </a:solidFill>
                <a:ea typeface="Roboto"/>
                <a:cs typeface="Roboto"/>
                <a:sym typeface="Roboto"/>
              </a:rPr>
              <a:t>):</a:t>
            </a:r>
            <a:endParaRPr lang="en-US" sz="1800">
              <a:solidFill>
                <a:schemeClr val="tx1">
                  <a:lumMod val="50000"/>
                </a:schemeClr>
              </a:solidFill>
              <a:ea typeface="Roboto"/>
              <a:cs typeface="Roboto"/>
            </a:endParaRPr>
          </a:p>
          <a:p>
            <a:pPr marL="285750" indent="-285750">
              <a:buChar char="•"/>
            </a:pPr>
            <a:r>
              <a:rPr lang="en-US" sz="1800">
                <a:solidFill>
                  <a:schemeClr val="tx1">
                    <a:lumMod val="50000"/>
                  </a:schemeClr>
                </a:solidFill>
                <a:ea typeface="Roboto"/>
              </a:rPr>
              <a:t>Explains previous model choices</a:t>
            </a:r>
            <a:endParaRPr lang="en-US" sz="1800">
              <a:solidFill>
                <a:schemeClr val="tx1">
                  <a:lumMod val="50000"/>
                </a:schemeClr>
              </a:solidFill>
            </a:endParaRPr>
          </a:p>
          <a:p>
            <a:pPr marL="285750" indent="-285750">
              <a:buChar char="•"/>
            </a:pPr>
            <a:r>
              <a:rPr lang="en-US" sz="1800">
                <a:solidFill>
                  <a:schemeClr val="tx1">
                    <a:lumMod val="50000"/>
                  </a:schemeClr>
                </a:solidFill>
                <a:ea typeface="Roboto"/>
              </a:rPr>
              <a:t>Trust + Reliability are key factors to model success</a:t>
            </a:r>
            <a:endParaRPr lang="en-US" sz="1800">
              <a:solidFill>
                <a:schemeClr val="tx1">
                  <a:lumMod val="50000"/>
                </a:schemeClr>
              </a:solidFill>
            </a:endParaRPr>
          </a:p>
          <a:p>
            <a:pPr marL="285750" indent="-285750">
              <a:buChar char="•"/>
            </a:pPr>
            <a:r>
              <a:rPr lang="en-US" sz="1800">
                <a:solidFill>
                  <a:schemeClr val="tx1">
                    <a:lumMod val="50000"/>
                  </a:schemeClr>
                </a:solidFill>
                <a:ea typeface="Roboto"/>
              </a:rPr>
              <a:t>The largest pitfall is poor data quality</a:t>
            </a:r>
            <a:endParaRPr lang="en-US" sz="1800">
              <a:solidFill>
                <a:schemeClr val="tx1">
                  <a:lumMod val="50000"/>
                </a:schemeClr>
              </a:solidFill>
            </a:endParaRPr>
          </a:p>
        </p:txBody>
      </p:sp>
      <p:pic>
        <p:nvPicPr>
          <p:cNvPr id="2" name="5.">
            <a:hlinkClick r:id="" action="ppaction://media"/>
            <a:extLst>
              <a:ext uri="{FF2B5EF4-FFF2-40B4-BE49-F238E27FC236}">
                <a16:creationId xmlns:a16="http://schemas.microsoft.com/office/drawing/2014/main" id="{05E16810-B412-7CC7-3079-D268489F2B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93542"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Literature Critique (2) - Part I</a:t>
            </a:r>
            <a:endParaRPr/>
          </a:p>
        </p:txBody>
      </p:sp>
      <p:sp>
        <p:nvSpPr>
          <p:cNvPr id="123" name="Google Shape;123;p20"/>
          <p:cNvSpPr txBox="1"/>
          <p:nvPr/>
        </p:nvSpPr>
        <p:spPr>
          <a:xfrm>
            <a:off x="-1875" y="1285929"/>
            <a:ext cx="9139207" cy="3616344"/>
          </a:xfrm>
          <a:prstGeom prst="rect">
            <a:avLst/>
          </a:prstGeom>
          <a:noFill/>
          <a:ln>
            <a:noFill/>
          </a:ln>
        </p:spPr>
        <p:txBody>
          <a:bodyPr spcFirstLastPara="1" wrap="square" lIns="91425" tIns="91425" rIns="91425" bIns="91425" anchor="t" anchorCtr="0">
            <a:spAutoFit/>
          </a:bodyPr>
          <a:lstStyle/>
          <a:p>
            <a:pPr>
              <a:lnSpc>
                <a:spcPct val="150000"/>
              </a:lnSpc>
            </a:pPr>
            <a:r>
              <a:rPr lang="en-US" sz="1800" b="1" err="1">
                <a:ea typeface="Roboto"/>
                <a:cs typeface="Roboto"/>
                <a:sym typeface="Roboto"/>
              </a:rPr>
              <a:t>BioMet</a:t>
            </a:r>
            <a:r>
              <a:rPr lang="en-US" sz="1800" b="1">
                <a:ea typeface="Roboto"/>
                <a:cs typeface="Roboto"/>
                <a:sym typeface="Roboto"/>
              </a:rPr>
              <a:t>/Algorithm Implementations[1, 5, 6, 9, 10, 11]:</a:t>
            </a:r>
            <a:endParaRPr lang="en-US" sz="1800" b="1">
              <a:ea typeface="Roboto"/>
              <a:cs typeface="Roboto"/>
            </a:endParaRPr>
          </a:p>
          <a:p>
            <a:pPr marL="457200" lvl="0" indent="-342900" algn="l" rtl="0">
              <a:lnSpc>
                <a:spcPct val="150000"/>
              </a:lnSpc>
              <a:spcBef>
                <a:spcPts val="1200"/>
              </a:spcBef>
              <a:spcAft>
                <a:spcPts val="0"/>
              </a:spcAft>
              <a:buClr>
                <a:srgbClr val="000000"/>
              </a:buClr>
              <a:buSzPts val="1800"/>
              <a:buFont typeface="Roboto"/>
              <a:buChar char="●"/>
            </a:pPr>
            <a:r>
              <a:rPr lang="en-US" sz="1600">
                <a:ea typeface="Roboto"/>
                <a:cs typeface="Roboto"/>
                <a:sym typeface="Roboto"/>
              </a:rPr>
              <a:t>Utilize features including RHR, Respiration, RMSSD (HR Var), and Symptom data</a:t>
            </a:r>
            <a:endParaRPr lang="en-US" sz="1600">
              <a:ea typeface="Roboto"/>
              <a:cs typeface="Roboto"/>
            </a:endParaRPr>
          </a:p>
          <a:p>
            <a:pPr marL="914400" lvl="1" indent="-317500">
              <a:lnSpc>
                <a:spcPct val="150000"/>
              </a:lnSpc>
              <a:buSzPts val="1400"/>
              <a:buFont typeface="Roboto"/>
              <a:buChar char="○"/>
            </a:pPr>
            <a:r>
              <a:rPr lang="en-US" sz="1200">
                <a:ea typeface="Roboto"/>
                <a:cs typeface="Roboto"/>
                <a:sym typeface="Roboto"/>
              </a:rPr>
              <a:t>Day of Detection, utilizing a CNN:  0.77 AUC</a:t>
            </a:r>
            <a:endParaRPr lang="en-US" sz="1200">
              <a:ea typeface="Roboto"/>
              <a:cs typeface="Roboto"/>
            </a:endParaRPr>
          </a:p>
          <a:p>
            <a:pPr marL="914400" lvl="1" indent="-317500" algn="l" rtl="0">
              <a:lnSpc>
                <a:spcPct val="150000"/>
              </a:lnSpc>
              <a:spcBef>
                <a:spcPts val="0"/>
              </a:spcBef>
              <a:spcAft>
                <a:spcPts val="0"/>
              </a:spcAft>
              <a:buClr>
                <a:srgbClr val="000000"/>
              </a:buClr>
              <a:buSzPts val="1400"/>
              <a:buFont typeface="Roboto"/>
              <a:buChar char="○"/>
            </a:pPr>
            <a:r>
              <a:rPr lang="en-US" sz="1200">
                <a:ea typeface="Roboto"/>
                <a:cs typeface="Roboto"/>
                <a:sym typeface="Roboto"/>
              </a:rPr>
              <a:t>12% of the dataset was asymptomatic</a:t>
            </a:r>
            <a:endParaRPr lang="en-US" sz="1200">
              <a:ea typeface="Roboto"/>
              <a:cs typeface="Roboto"/>
            </a:endParaRPr>
          </a:p>
          <a:p>
            <a:pPr marL="914400" lvl="1" indent="-317500" algn="l" rtl="0">
              <a:lnSpc>
                <a:spcPct val="150000"/>
              </a:lnSpc>
              <a:spcBef>
                <a:spcPts val="0"/>
              </a:spcBef>
              <a:spcAft>
                <a:spcPts val="0"/>
              </a:spcAft>
              <a:buClr>
                <a:srgbClr val="000000"/>
              </a:buClr>
              <a:buSzPts val="1400"/>
              <a:buFont typeface="Roboto"/>
              <a:buChar char="○"/>
            </a:pPr>
            <a:r>
              <a:rPr lang="en-US" sz="1200">
                <a:ea typeface="Roboto"/>
                <a:cs typeface="Roboto"/>
                <a:sym typeface="Roboto"/>
              </a:rPr>
              <a:t>These features show visible shifts around day of diagnosis</a:t>
            </a:r>
            <a:endParaRPr lang="en-US" sz="1200">
              <a:ea typeface="Roboto"/>
              <a:cs typeface="Roboto"/>
            </a:endParaRPr>
          </a:p>
          <a:p>
            <a:pPr marL="457200" lvl="0" indent="-342900" algn="l" rtl="0">
              <a:lnSpc>
                <a:spcPct val="150000"/>
              </a:lnSpc>
              <a:spcBef>
                <a:spcPts val="0"/>
              </a:spcBef>
              <a:spcAft>
                <a:spcPts val="0"/>
              </a:spcAft>
              <a:buClr>
                <a:srgbClr val="000000"/>
              </a:buClr>
              <a:buSzPts val="1800"/>
              <a:buFont typeface="Roboto"/>
              <a:buChar char="●"/>
            </a:pPr>
            <a:r>
              <a:rPr lang="en-US" sz="1600">
                <a:ea typeface="Roboto"/>
                <a:cs typeface="Roboto"/>
                <a:sym typeface="Roboto"/>
              </a:rPr>
              <a:t>Utilizing smartphone capabilities - Temperature, Breathing</a:t>
            </a:r>
            <a:endParaRPr lang="en-US" sz="1600">
              <a:ea typeface="Roboto"/>
              <a:cs typeface="Roboto"/>
            </a:endParaRPr>
          </a:p>
          <a:p>
            <a:pPr marL="457200" lvl="0" indent="-342900" algn="l" rtl="0">
              <a:lnSpc>
                <a:spcPct val="150000"/>
              </a:lnSpc>
              <a:spcBef>
                <a:spcPts val="0"/>
              </a:spcBef>
              <a:spcAft>
                <a:spcPts val="0"/>
              </a:spcAft>
              <a:buClr>
                <a:srgbClr val="000000"/>
              </a:buClr>
              <a:buSzPts val="1800"/>
              <a:buFont typeface="Roboto"/>
              <a:buChar char="●"/>
            </a:pPr>
            <a:r>
              <a:rPr lang="en-US" sz="1600">
                <a:ea typeface="Roboto"/>
                <a:cs typeface="Roboto"/>
                <a:sym typeface="Roboto"/>
              </a:rPr>
              <a:t>Inclusion of IMU data</a:t>
            </a:r>
            <a:endParaRPr lang="en-US" sz="1600">
              <a:ea typeface="Roboto"/>
              <a:cs typeface="Roboto"/>
            </a:endParaRPr>
          </a:p>
          <a:p>
            <a:pPr marL="914400" lvl="1" indent="-317500" algn="l" rtl="0">
              <a:lnSpc>
                <a:spcPct val="150000"/>
              </a:lnSpc>
              <a:spcBef>
                <a:spcPts val="0"/>
              </a:spcBef>
              <a:spcAft>
                <a:spcPts val="0"/>
              </a:spcAft>
              <a:buClr>
                <a:srgbClr val="000000"/>
              </a:buClr>
              <a:buSzPts val="1400"/>
              <a:buFont typeface="Roboto"/>
              <a:buChar char="○"/>
            </a:pPr>
            <a:r>
              <a:rPr lang="en-US" sz="1200">
                <a:ea typeface="Roboto"/>
                <a:cs typeface="Roboto"/>
                <a:sym typeface="Roboto"/>
              </a:rPr>
              <a:t>Random Forest, 79% Accuracy at H1N1 detection</a:t>
            </a:r>
            <a:endParaRPr lang="en-US" sz="1200">
              <a:ea typeface="Roboto"/>
              <a:cs typeface="Roboto"/>
            </a:endParaRPr>
          </a:p>
          <a:p>
            <a:pPr marL="457200" lvl="0" indent="-342900" algn="l" rtl="0">
              <a:lnSpc>
                <a:spcPct val="150000"/>
              </a:lnSpc>
              <a:spcBef>
                <a:spcPts val="0"/>
              </a:spcBef>
              <a:spcAft>
                <a:spcPts val="0"/>
              </a:spcAft>
              <a:buClr>
                <a:srgbClr val="000000"/>
              </a:buClr>
              <a:buSzPts val="1800"/>
              <a:buFont typeface="Roboto"/>
              <a:buChar char="●"/>
            </a:pPr>
            <a:r>
              <a:rPr lang="en-US" sz="1600">
                <a:ea typeface="Roboto"/>
                <a:cs typeface="Roboto"/>
                <a:sym typeface="Roboto"/>
              </a:rPr>
              <a:t>Similar data used in Influenza Like Illness (ILI) detection</a:t>
            </a:r>
            <a:endParaRPr lang="en-US" sz="1600">
              <a:ea typeface="Roboto"/>
              <a:cs typeface="Roboto"/>
            </a:endParaRPr>
          </a:p>
          <a:p>
            <a:pPr marL="914400" lvl="1" indent="-317500" algn="l" rtl="0">
              <a:lnSpc>
                <a:spcPct val="150000"/>
              </a:lnSpc>
              <a:spcBef>
                <a:spcPts val="0"/>
              </a:spcBef>
              <a:spcAft>
                <a:spcPts val="0"/>
              </a:spcAft>
              <a:buClr>
                <a:srgbClr val="000000"/>
              </a:buClr>
              <a:buSzPts val="1400"/>
              <a:buFont typeface="Roboto"/>
              <a:buChar char="○"/>
            </a:pPr>
            <a:r>
              <a:rPr lang="en-US" sz="1200">
                <a:ea typeface="Roboto"/>
                <a:cs typeface="Roboto"/>
                <a:sym typeface="Roboto"/>
              </a:rPr>
              <a:t>Increased RHR and abnormal Sleep found to be the most contributing factors</a:t>
            </a:r>
            <a:endParaRPr lang="en-US" sz="1200">
              <a:ea typeface="Roboto"/>
              <a:cs typeface="Roboto"/>
            </a:endParaRPr>
          </a:p>
        </p:txBody>
      </p:sp>
      <p:pic>
        <p:nvPicPr>
          <p:cNvPr id="2" name="7.">
            <a:hlinkClick r:id="" action="ppaction://media"/>
            <a:extLst>
              <a:ext uri="{FF2B5EF4-FFF2-40B4-BE49-F238E27FC236}">
                <a16:creationId xmlns:a16="http://schemas.microsoft.com/office/drawing/2014/main" id="{3B9201AE-5C1F-1865-21EF-0AEA367845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54875" y="44979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Literature Critique (3) - Part I</a:t>
            </a:r>
            <a:endParaRPr/>
          </a:p>
        </p:txBody>
      </p:sp>
      <p:sp>
        <p:nvSpPr>
          <p:cNvPr id="129" name="Google Shape;129;p21"/>
          <p:cNvSpPr txBox="1"/>
          <p:nvPr/>
        </p:nvSpPr>
        <p:spPr>
          <a:xfrm>
            <a:off x="246000" y="1287100"/>
            <a:ext cx="8652000" cy="3704061"/>
          </a:xfrm>
          <a:prstGeom prst="rect">
            <a:avLst/>
          </a:prstGeom>
          <a:noFill/>
          <a:ln>
            <a:noFill/>
          </a:ln>
        </p:spPr>
        <p:txBody>
          <a:bodyPr spcFirstLastPara="1" wrap="square" lIns="91425" tIns="91425" rIns="91425" bIns="91425" anchor="t" anchorCtr="0">
            <a:spAutoFit/>
          </a:bodyPr>
          <a:lstStyle/>
          <a:p>
            <a:pPr>
              <a:lnSpc>
                <a:spcPct val="115000"/>
              </a:lnSpc>
            </a:pPr>
            <a:r>
              <a:rPr lang="en-US" sz="1800" b="1">
                <a:ea typeface="Roboto"/>
                <a:cs typeface="Roboto"/>
                <a:sym typeface="Roboto"/>
              </a:rPr>
              <a:t>Literature Review - Long Short Term Memory (LSTM) [8, 12, 13, 14]: </a:t>
            </a:r>
            <a:endParaRPr lang="en-US" sz="1800" b="1">
              <a:ea typeface="Roboto"/>
              <a:cs typeface="Roboto"/>
            </a:endParaRPr>
          </a:p>
          <a:p>
            <a:pPr marL="457200" lvl="0" indent="-330200" algn="l" rtl="0">
              <a:lnSpc>
                <a:spcPct val="150000"/>
              </a:lnSpc>
              <a:spcBef>
                <a:spcPts val="1200"/>
              </a:spcBef>
              <a:spcAft>
                <a:spcPts val="0"/>
              </a:spcAft>
              <a:buClr>
                <a:srgbClr val="000000"/>
              </a:buClr>
              <a:buSzPts val="1600"/>
              <a:buFont typeface="Roboto"/>
              <a:buChar char="●"/>
            </a:pPr>
            <a:r>
              <a:rPr lang="en-US" sz="1100">
                <a:ea typeface="Roboto"/>
                <a:cs typeface="Roboto"/>
                <a:sym typeface="Roboto"/>
              </a:rPr>
              <a:t>Has been used to predict case and death numbers from real time data (r &gt; 0.98)</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Pattern Matching to determine risk states</a:t>
            </a:r>
            <a:endParaRPr lang="en-US" sz="1100">
              <a:ea typeface="Roboto"/>
              <a:cs typeface="Roboto"/>
            </a:endParaRPr>
          </a:p>
          <a:p>
            <a:pPr marL="457200" lvl="0"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Anomaly Detection</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Trained on baseline (control) cases, RHR data</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Able to detect &gt;50% prior to diagnosis time, Acc = .91</a:t>
            </a:r>
            <a:endParaRPr lang="en-US" sz="1100">
              <a:ea typeface="Roboto"/>
              <a:cs typeface="Roboto"/>
            </a:endParaRPr>
          </a:p>
          <a:p>
            <a:pPr marL="914400" lvl="1" indent="-330200">
              <a:lnSpc>
                <a:spcPct val="150000"/>
              </a:lnSpc>
              <a:buSzPts val="1600"/>
              <a:buFont typeface="Roboto"/>
              <a:buChar char="○"/>
            </a:pPr>
            <a:r>
              <a:rPr lang="en-US" sz="1100">
                <a:ea typeface="Roboto"/>
                <a:cs typeface="Roboto"/>
                <a:sym typeface="Roboto"/>
              </a:rPr>
              <a:t>Later improved to 80% by utilizing a variational auto-encoder</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Individualized Model</a:t>
            </a:r>
            <a:endParaRPr lang="en-US" sz="1100">
              <a:ea typeface="Roboto"/>
              <a:cs typeface="Roboto"/>
            </a:endParaRPr>
          </a:p>
          <a:p>
            <a:pPr marL="914400" lvl="1" indent="-330200" algn="l" rtl="0">
              <a:lnSpc>
                <a:spcPct val="150000"/>
              </a:lnSpc>
              <a:spcBef>
                <a:spcPts val="0"/>
              </a:spcBef>
              <a:spcAft>
                <a:spcPts val="0"/>
              </a:spcAft>
              <a:buClr>
                <a:srgbClr val="595959"/>
              </a:buClr>
              <a:buSzPts val="1600"/>
              <a:buFont typeface="Roboto"/>
              <a:buChar char="○"/>
            </a:pPr>
            <a:r>
              <a:rPr lang="en-US" sz="1100">
                <a:ea typeface="Roboto"/>
                <a:cs typeface="Roboto"/>
                <a:sym typeface="Roboto"/>
              </a:rPr>
              <a:t>Linear and Sequential model layouts found to perform best</a:t>
            </a:r>
            <a:endParaRPr lang="en-US" sz="1100">
              <a:ea typeface="Roboto"/>
              <a:cs typeface="Roboto"/>
            </a:endParaRPr>
          </a:p>
          <a:p>
            <a:pPr marL="457200" lvl="0"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Global Model	</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Contrastive Convolutional Auto-encoder</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Converts 2 Weeks of time series data into an image</a:t>
            </a:r>
            <a:endParaRPr lang="en-US" sz="1100">
              <a:ea typeface="Roboto"/>
              <a:cs typeface="Roboto"/>
            </a:endParaRPr>
          </a:p>
          <a:p>
            <a:pPr marL="914400" lvl="1" indent="-330200" algn="l" rtl="0">
              <a:lnSpc>
                <a:spcPct val="150000"/>
              </a:lnSpc>
              <a:spcBef>
                <a:spcPts val="0"/>
              </a:spcBef>
              <a:spcAft>
                <a:spcPts val="0"/>
              </a:spcAft>
              <a:buClr>
                <a:srgbClr val="000000"/>
              </a:buClr>
              <a:buSzPts val="1600"/>
              <a:buFont typeface="Roboto"/>
              <a:buChar char="○"/>
            </a:pPr>
            <a:r>
              <a:rPr lang="en-US" sz="1100">
                <a:ea typeface="Roboto"/>
                <a:cs typeface="Roboto"/>
                <a:sym typeface="Roboto"/>
              </a:rPr>
              <a:t>Able to achieve roughly 0.9 AUC with 100% Sensitivity on RHR data</a:t>
            </a:r>
            <a:endParaRPr lang="en-US" sz="1100">
              <a:ea typeface="Roboto"/>
              <a:cs typeface="Roboto"/>
            </a:endParaRPr>
          </a:p>
        </p:txBody>
      </p:sp>
      <p:pic>
        <p:nvPicPr>
          <p:cNvPr id="2" name="8.">
            <a:hlinkClick r:id="" action="ppaction://media"/>
            <a:extLst>
              <a:ext uri="{FF2B5EF4-FFF2-40B4-BE49-F238E27FC236}">
                <a16:creationId xmlns:a16="http://schemas.microsoft.com/office/drawing/2014/main" id="{7C4D336E-9AA9-276A-5CC4-F30EF499FF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45653"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prstGeom prst="rect">
            <a:avLst/>
          </a:prstGeom>
        </p:spPr>
        <p:txBody>
          <a:bodyPr spcFirstLastPara="1" wrap="square" lIns="91425" tIns="91425" rIns="91425" bIns="91425" anchor="t" anchorCtr="0">
            <a:normAutofit/>
          </a:bodyPr>
          <a:lstStyle/>
          <a:p>
            <a:r>
              <a:rPr lang="en"/>
              <a:t>Method Summary  - Part II</a:t>
            </a:r>
            <a:endParaRPr/>
          </a:p>
        </p:txBody>
      </p:sp>
      <p:sp>
        <p:nvSpPr>
          <p:cNvPr id="136" name="Google Shape;136;p22"/>
          <p:cNvSpPr txBox="1"/>
          <p:nvPr/>
        </p:nvSpPr>
        <p:spPr>
          <a:xfrm>
            <a:off x="311725" y="1983900"/>
            <a:ext cx="4260300" cy="224673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i="1">
                <a:ea typeface="Roboto"/>
                <a:cs typeface="Roboto"/>
                <a:sym typeface="Roboto"/>
              </a:rPr>
              <a:t>Random Forest:</a:t>
            </a:r>
            <a:endParaRPr lang="en-US" sz="1600" i="1">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Global model rather than individualized</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Lowest performance</a:t>
            </a:r>
            <a:endParaRPr lang="en-US">
              <a:ea typeface="Roboto"/>
              <a:cs typeface="Roboto"/>
            </a:endParaRPr>
          </a:p>
          <a:p>
            <a:pPr marL="0" lvl="0" indent="0" algn="l" rtl="0">
              <a:spcBef>
                <a:spcPts val="0"/>
              </a:spcBef>
              <a:spcAft>
                <a:spcPts val="0"/>
              </a:spcAft>
              <a:buNone/>
            </a:pPr>
            <a:endParaRPr lang="en-US" sz="1600" i="1">
              <a:ea typeface="Roboto"/>
              <a:cs typeface="Roboto"/>
            </a:endParaRPr>
          </a:p>
          <a:p>
            <a:endParaRPr lang="en-US" sz="1600" i="1">
              <a:ea typeface="Roboto"/>
              <a:cs typeface="Roboto"/>
              <a:sym typeface="Roboto"/>
            </a:endParaRPr>
          </a:p>
          <a:p>
            <a:pPr marL="0" lvl="0" indent="0" algn="l" rtl="0">
              <a:spcBef>
                <a:spcPts val="0"/>
              </a:spcBef>
              <a:spcAft>
                <a:spcPts val="0"/>
              </a:spcAft>
              <a:buNone/>
            </a:pPr>
            <a:r>
              <a:rPr lang="en-US" sz="1600" i="1">
                <a:ea typeface="Roboto"/>
                <a:cs typeface="Roboto"/>
                <a:sym typeface="Roboto"/>
              </a:rPr>
              <a:t>Convolutional Neural Network:</a:t>
            </a:r>
            <a:endParaRPr lang="en-US" sz="1600" i="1">
              <a:ea typeface="Roboto"/>
              <a:cs typeface="Roboto"/>
            </a:endParaRPr>
          </a:p>
          <a:p>
            <a:pPr marL="457200" lvl="0" indent="-317500" algn="l" rtl="0">
              <a:spcBef>
                <a:spcPts val="0"/>
              </a:spcBef>
              <a:spcAft>
                <a:spcPts val="0"/>
              </a:spcAft>
              <a:buSzPts val="1400"/>
              <a:buFont typeface="Roboto"/>
              <a:buChar char="●"/>
            </a:pPr>
            <a:r>
              <a:rPr lang="en-US" i="1">
                <a:ea typeface="Roboto"/>
                <a:cs typeface="Roboto"/>
                <a:sym typeface="Roboto"/>
              </a:rPr>
              <a:t>Better performance</a:t>
            </a:r>
            <a:endParaRPr lang="en-US" i="1">
              <a:ea typeface="Roboto"/>
              <a:cs typeface="Roboto"/>
            </a:endParaRPr>
          </a:p>
          <a:p>
            <a:pPr marL="457200" lvl="0" indent="-317500" algn="l" rtl="0">
              <a:spcBef>
                <a:spcPts val="0"/>
              </a:spcBef>
              <a:spcAft>
                <a:spcPts val="0"/>
              </a:spcAft>
              <a:buSzPts val="1400"/>
              <a:buFont typeface="Roboto"/>
              <a:buChar char="●"/>
            </a:pPr>
            <a:r>
              <a:rPr lang="en-US" i="1">
                <a:ea typeface="Roboto"/>
                <a:cs typeface="Roboto"/>
                <a:sym typeface="Roboto"/>
              </a:rPr>
              <a:t>Tuned hyperparameters/layers, worse performance</a:t>
            </a:r>
            <a:endParaRPr lang="en-US" sz="1600" i="1">
              <a:ea typeface="Roboto"/>
              <a:cs typeface="Roboto"/>
            </a:endParaRPr>
          </a:p>
        </p:txBody>
      </p:sp>
      <p:sp>
        <p:nvSpPr>
          <p:cNvPr id="137" name="Google Shape;137;p22"/>
          <p:cNvSpPr txBox="1"/>
          <p:nvPr/>
        </p:nvSpPr>
        <p:spPr>
          <a:xfrm>
            <a:off x="4652400" y="4028925"/>
            <a:ext cx="24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38" name="Google Shape;138;p22"/>
          <p:cNvSpPr txBox="1"/>
          <p:nvPr/>
        </p:nvSpPr>
        <p:spPr>
          <a:xfrm>
            <a:off x="4502006" y="1765910"/>
            <a:ext cx="4491600"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i="1">
                <a:ea typeface="Roboto"/>
                <a:cs typeface="Roboto"/>
                <a:sym typeface="Roboto"/>
              </a:rPr>
              <a:t>Long Short Term Memory (LSTM):</a:t>
            </a:r>
            <a:endParaRPr lang="en-US" sz="1600" i="1">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Higher interpretability, previously used for COVID detection</a:t>
            </a:r>
            <a:endParaRPr lang="en-US">
              <a:ea typeface="Roboto"/>
              <a:cs typeface="Roboto"/>
            </a:endParaRPr>
          </a:p>
          <a:p>
            <a:pPr marL="457200" indent="-317500">
              <a:buSzPts val="1400"/>
              <a:buFont typeface="Roboto"/>
              <a:buChar char="●"/>
            </a:pPr>
            <a:r>
              <a:rPr lang="en-US">
                <a:ea typeface="Roboto"/>
                <a:sym typeface="Roboto"/>
              </a:rPr>
              <a:t>High computational complexity</a:t>
            </a:r>
            <a:r>
              <a:rPr lang="en-US">
                <a:ea typeface="Roboto"/>
                <a:cs typeface="Roboto"/>
                <a:sym typeface="Roboto"/>
              </a:rPr>
              <a:t>, overfit</a:t>
            </a:r>
            <a:endParaRPr lang="en-US">
              <a:ea typeface="Roboto"/>
              <a:cs typeface="Roboto"/>
            </a:endParaRPr>
          </a:p>
          <a:p>
            <a:pPr marL="457200" indent="-317500">
              <a:buSzPts val="1400"/>
              <a:buFont typeface="Roboto"/>
              <a:buChar char="●"/>
            </a:pPr>
            <a:r>
              <a:rPr lang="en-US">
                <a:ea typeface="Roboto"/>
                <a:cs typeface="Roboto"/>
                <a:sym typeface="Roboto"/>
              </a:rPr>
              <a:t>Very strong performance in anomaly detection</a:t>
            </a:r>
            <a:endParaRPr lang="en-US">
              <a:ea typeface="Roboto"/>
              <a:cs typeface="Roboto"/>
            </a:endParaRPr>
          </a:p>
          <a:p>
            <a:pPr marL="0" lvl="0" indent="0" algn="l" rtl="0">
              <a:spcBef>
                <a:spcPts val="0"/>
              </a:spcBef>
              <a:spcAft>
                <a:spcPts val="0"/>
              </a:spcAft>
              <a:buNone/>
            </a:pPr>
            <a:endParaRPr lang="en-US" sz="1600" i="1">
              <a:ea typeface="Roboto"/>
              <a:cs typeface="Roboto"/>
            </a:endParaRPr>
          </a:p>
          <a:p>
            <a:endParaRPr lang="en-US" sz="1600" i="1">
              <a:ea typeface="Roboto"/>
              <a:cs typeface="Roboto"/>
              <a:sym typeface="Roboto"/>
            </a:endParaRPr>
          </a:p>
          <a:p>
            <a:pPr marL="0" lvl="0" indent="0" algn="l" rtl="0">
              <a:spcBef>
                <a:spcPts val="0"/>
              </a:spcBef>
              <a:spcAft>
                <a:spcPts val="0"/>
              </a:spcAft>
              <a:buNone/>
            </a:pPr>
            <a:r>
              <a:rPr lang="en-US" sz="1600" i="1">
                <a:ea typeface="Roboto"/>
                <a:cs typeface="Roboto"/>
                <a:sym typeface="Roboto"/>
              </a:rPr>
              <a:t>Contrastive Auto-Encoder (CAE):</a:t>
            </a:r>
            <a:endParaRPr lang="en-US" sz="1600" i="1">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Best classification performance</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Limited replication, less representative</a:t>
            </a:r>
            <a:endParaRPr lang="en-US">
              <a:ea typeface="Roboto"/>
              <a:cs typeface="Roboto"/>
            </a:endParaRPr>
          </a:p>
          <a:p>
            <a:pPr marL="457200" lvl="0" indent="-317500" algn="l" rtl="0">
              <a:spcBef>
                <a:spcPts val="0"/>
              </a:spcBef>
              <a:spcAft>
                <a:spcPts val="0"/>
              </a:spcAft>
              <a:buSzPts val="1400"/>
              <a:buFont typeface="Roboto"/>
              <a:buChar char="●"/>
            </a:pPr>
            <a:r>
              <a:rPr lang="en-US">
                <a:ea typeface="Roboto"/>
                <a:cs typeface="Roboto"/>
                <a:sym typeface="Roboto"/>
              </a:rPr>
              <a:t>Data used may not be representative of our data</a:t>
            </a:r>
            <a:endParaRPr lang="en-US">
              <a:ea typeface="Roboto"/>
              <a:cs typeface="Roboto"/>
            </a:endParaRPr>
          </a:p>
        </p:txBody>
      </p:sp>
      <p:pic>
        <p:nvPicPr>
          <p:cNvPr id="2" name="9.">
            <a:hlinkClick r:id="" action="ppaction://media"/>
            <a:extLst>
              <a:ext uri="{FF2B5EF4-FFF2-40B4-BE49-F238E27FC236}">
                <a16:creationId xmlns:a16="http://schemas.microsoft.com/office/drawing/2014/main" id="{0ABBC7D9-E75B-D496-4251-0610024CE9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40764" y="39334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3062</Words>
  <Application>Microsoft Office PowerPoint</Application>
  <PresentationFormat>On-screen Show (16:9)</PresentationFormat>
  <Paragraphs>453</Paragraphs>
  <Slides>39</Slides>
  <Notes>35</Notes>
  <HiddenSlides>1</HiddenSlides>
  <MMClips>34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Calibri Light</vt:lpstr>
      <vt:lpstr>Arial</vt:lpstr>
      <vt:lpstr>Times New Roman</vt:lpstr>
      <vt:lpstr>Roboto</vt:lpstr>
      <vt:lpstr>Courier New</vt:lpstr>
      <vt:lpstr>Calibri</vt:lpstr>
      <vt:lpstr>Office Theme</vt:lpstr>
      <vt:lpstr>Project implementation &amp; Results</vt:lpstr>
      <vt:lpstr>Contributions</vt:lpstr>
      <vt:lpstr>PowerPoint Presentation</vt:lpstr>
      <vt:lpstr>Problem Statement - Part I</vt:lpstr>
      <vt:lpstr>Current Challenges - Part I</vt:lpstr>
      <vt:lpstr>Literature Critique (1) - Part I</vt:lpstr>
      <vt:lpstr>Literature Critique (2) - Part I</vt:lpstr>
      <vt:lpstr>Literature Critique (3) - Part I</vt:lpstr>
      <vt:lpstr>Method Summary  - Part II</vt:lpstr>
      <vt:lpstr>Data Methodology - Part II - Data source: Mishra et al., 2020</vt:lpstr>
      <vt:lpstr>Informatics System Workflow - Part II</vt:lpstr>
      <vt:lpstr>Data Preprocessing (Pattern Creation) - Part II</vt:lpstr>
      <vt:lpstr>Split Data - Part II</vt:lpstr>
      <vt:lpstr>Classification/Modelling (Apriori)- Part II </vt:lpstr>
      <vt:lpstr>Robust Model Parameter (Pattern Learning) </vt:lpstr>
      <vt:lpstr>Performance Metrics - Part II</vt:lpstr>
      <vt:lpstr>Model Results - Part III</vt:lpstr>
      <vt:lpstr>Data preprocessing</vt:lpstr>
      <vt:lpstr>Long Short-Term Memory networks (LSTM) - Part II </vt:lpstr>
      <vt:lpstr>Data preprocessing</vt:lpstr>
      <vt:lpstr>AutoML does not work</vt:lpstr>
      <vt:lpstr>Robust Model Parameter Selection - Part II</vt:lpstr>
      <vt:lpstr>Robust Model Parameter Selection - Part II</vt:lpstr>
      <vt:lpstr>Robust Model Parameter Selection - Part II</vt:lpstr>
      <vt:lpstr>Robust Model Parameter Selection - Part II</vt:lpstr>
      <vt:lpstr>Final model</vt:lpstr>
      <vt:lpstr>Parameter Sensitivity Plot </vt:lpstr>
      <vt:lpstr>Quantitative Data Analysis - Part III</vt:lpstr>
      <vt:lpstr>Predictability of Model </vt:lpstr>
      <vt:lpstr>Result Discussion/Interpretation – Covid patients </vt:lpstr>
      <vt:lpstr>Result Discussion/Interpretation – Covid patients</vt:lpstr>
      <vt:lpstr>Result Discussion/Interpretation – Covid patients</vt:lpstr>
      <vt:lpstr>Result Discussion/Interpretation – Healthy patients</vt:lpstr>
      <vt:lpstr>Result Discussion/Interpretation - Part III</vt:lpstr>
      <vt:lpstr>Comparison vs. Previous works</vt:lpstr>
      <vt:lpstr>Mock-up System Implementation - Part III</vt:lpstr>
      <vt:lpstr>Conclusion</vt:lpstr>
      <vt:lpstr>Summary</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implementation &amp; Results</dc:title>
  <dc:creator>jay myers</dc:creator>
  <cp:lastModifiedBy>jay myers</cp:lastModifiedBy>
  <cp:revision>11</cp:revision>
  <dcterms:modified xsi:type="dcterms:W3CDTF">2023-04-30T18:30:13Z</dcterms:modified>
</cp:coreProperties>
</file>